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_rels/presentation.xml.rels" ContentType="application/vnd.openxmlformats-package.relationships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media/image1.jpeg" ContentType="image/jpeg"/>
  <Override PartName="/ppt/media/image2.png" ContentType="image/pn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slides/slide1.xml" ContentType="application/vnd.openxmlformats-officedocument.presentationml.slide+xml"/>
  <Override PartName="/ppt/slides/_rels/slide12.xml.rels" ContentType="application/vnd.openxmlformats-package.relationships+xml"/>
  <Override PartName="/ppt/slides/_rels/slide9.xml.rels" ContentType="application/vnd.openxmlformats-package.relationships+xml"/>
  <Override PartName="/ppt/slides/_rels/slide11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slides/slide11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_rels/notesSlide12.xml.rels" ContentType="application/vnd.openxmlformats-package.relationships+xml"/>
  <Override PartName="/ppt/notesSlides/_rels/notesSlide5.xml.rels" ContentType="application/vnd.openxmlformats-package.relationships+xml"/>
  <Override PartName="/ppt/notesSlides/_rels/notesSlide11.xml.rels" ContentType="application/vnd.openxmlformats-package.relationships+xml"/>
  <Override PartName="/ppt/notesSlides/_rels/notesSlide4.xml.rels" ContentType="application/vnd.openxmlformats-package.relationships+xml"/>
  <Override PartName="/ppt/notesSlides/_rels/notesSlide9.xml.rels" ContentType="application/vnd.openxmlformats-package.relationships+xml"/>
  <Override PartName="/ppt/notesSlides/_rels/notesSlide10.xml.rels" ContentType="application/vnd.openxmlformats-package.relationships+xml"/>
  <Override PartName="/ppt/notesSlides/_rels/notesSlide3.xml.rels" ContentType="application/vnd.openxmlformats-package.relationships+xml"/>
  <Override PartName="/ppt/notesSlides/_rels/notesSlide8.xml.rels" ContentType="application/vnd.openxmlformats-package.relationships+xml"/>
  <Override PartName="/ppt/notesSlides/_rels/notesSlide7.xml.rels" ContentType="application/vnd.openxmlformats-package.relationships+xml"/>
  <Override PartName="/ppt/notesSlides/_rels/notesSlide6.xml.rels" ContentType="application/vnd.openxmlformats-package.relationships+xml"/>
  <Override PartName="/ppt/notesSlides/_rels/notesSlide2.xml.rels" ContentType="application/vnd.openxmlformats-package.relationships+xml"/>
  <Override PartName="/ppt/notesSlides/_rels/notesSlide1.xml.rels" ContentType="application/vnd.openxmlformats-package.relationships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</p:sldIdLst>
  <p:sldSz cx="12192000" cy="6858000"/>
  <p:notesSz cx="6858000" cy="12192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move the slide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notes format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C5714041-A2CA-4A6A-A587-92F90EC1AC12}" type="slidenum"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1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_rels/notesSlide12.xml.rels><?xml version="1.0" encoding="UTF-8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Good morning. Setting the stage for our Q3 review.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How the next five weeks will work and what we need from each other.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This prepares us for the major Q4 meeting.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Theme: focused growth — services, people and resources behind clear priorities.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sldNum" idx="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981D34C-0D04-45FC-ADC5-0D750AF2C923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7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Normally one full session for the quarterly review.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This time: presentations spread across the next five weeks.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Each person: results, challenges, recommendations.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Mr. Roberts runs a five-week series to prepare us for Q4.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0" name="PlaceHolder 3"/>
          <p:cNvSpPr>
            <a:spLocks noGrp="1"/>
          </p:cNvSpPr>
          <p:nvPr>
            <p:ph type="sldNum" idx="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944863A-39C1-44B7-9D79-99E53AB8BDDE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8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Presentations give a clear picture of the business.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Mr. Roberts helps us see what it means for direction and execution.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Build on each week — if it affects your area, follow up and bring something back.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Arrive at Q4 having done the serious thinking.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3" name="PlaceHolder 3"/>
          <p:cNvSpPr>
            <a:spLocks noGrp="1"/>
          </p:cNvSpPr>
          <p:nvPr>
            <p:ph type="sldNum" idx="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D636791B-4D93-4140-A6C2-C150C120F15B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8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Keep this question in front of us for all five weeks.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Many opportunities — but people, time and money have limits.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Decide where resources make the greatest difference.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Protect the service standard clients expect.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6" name="PlaceHolder 3"/>
          <p:cNvSpPr>
            <a:spLocks noGrp="1"/>
          </p:cNvSpPr>
          <p:nvPr>
            <p:ph type="sldNum" idx="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D4585CA7-FD7B-4403-8C5A-C3212FE51F6B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Recognise the work and the people who stepped up.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Then look carefully at what that effort produced.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Did we deliver? Did clients get the intended experience? Were results as expected?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Find weaknesses in planning or coordination before they repeat.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sldNum" idx="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14BE71C-9749-4402-81DD-17FF89471E08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9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Is capacity keeping pace with ambition?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If the same people keep rescuing work — find out why.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Skills, unclear responsibility, process gap or resources?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Establish the cause before choosing the solution.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2" name="PlaceHolder 3"/>
          <p:cNvSpPr>
            <a:spLocks noGrp="1"/>
          </p:cNvSpPr>
          <p:nvPr>
            <p:ph type="sldNum" idx="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F76AE90-9F44-457F-A0AF-1DE019F14F76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9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Growth is more than revenue — profit and cash flow matter.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We must deliver consistently.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Toward Total IT Care: what can clients depend on us for today?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Link commercial opportunity to our ability to deliver.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5" name="PlaceHolder 3"/>
          <p:cNvSpPr>
            <a:spLocks noGrp="1"/>
          </p:cNvSpPr>
          <p:nvPr>
            <p:ph type="sldNum" idx="1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3D95E42-0544-4133-932D-5DB82AC8721F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9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Everything sounds important on its own.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Together, we must decide what we can realistically support.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New work: who owns it, and what does it displace?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Better tools, handoffs and less rework can lift results without new services.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8" name="PlaceHolder 3"/>
          <p:cNvSpPr>
            <a:spLocks noGrp="1"/>
          </p:cNvSpPr>
          <p:nvPr>
            <p:ph type="sldNum" idx="1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FFA5AF8-9574-4E10-B487-2DBDAD2CCB0E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0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Bring figures, commitments and examples.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Missing information? Say so and what we need.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Explain what went wrong and your recommendation; why things worked.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For opportunities: what it takes and the support needed.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1" name="PlaceHolder 3"/>
          <p:cNvSpPr>
            <a:spLocks noGrp="1"/>
          </p:cNvSpPr>
          <p:nvPr>
            <p:ph type="sldNum" idx="1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AC516B5-4642-43E1-8368-A09FB82459AE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0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Our areas are connected: sales → delivery → staffing → cash flow.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Ask difficult questions — the goal is a better decision.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Integrity: honest about our position.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Service: own the client experience. Excellence: address gaps.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4" name="PlaceHolder 3"/>
          <p:cNvSpPr>
            <a:spLocks noGrp="1"/>
          </p:cNvSpPr>
          <p:nvPr>
            <p:ph type="sldNum" idx="1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EB844F9-D362-4BE1-8E54-D78D901F012B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At Q4: know where PBS stands and what needs collective attention.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Opportunities considered with resources and trade-offs.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Mr. Roberts connects strategy with execution.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Our part: an honest assessment — the basis for priorities, owners and measures.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sldNum" idx="1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8038177-EA86-4C1C-8DEE-B417F14652A0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0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Leave us with this question.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Bring your perspective, listen carefully, follow up.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Apply Mr. Roberts’ lessons to your leadership and area.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Value shows in the decisions we make and follow through on.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• Optional (≈5 min): each executive names one issue Q4 must resolve.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0" name="PlaceHolder 3"/>
          <p:cNvSpPr>
            <a:spLocks noGrp="1"/>
          </p:cNvSpPr>
          <p:nvPr>
            <p:ph type="sldNum" idx="1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2D69764-795C-41C2-9E14-ABF609893E0E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the title text format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the outline text format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Outline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Sixth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Seventh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b1f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0" descr="preencoded.png"/>
          <p:cNvPicPr/>
          <p:nvPr/>
        </p:nvPicPr>
        <p:blipFill>
          <a:blip r:embed="rId1"/>
          <a:stretch/>
        </p:blipFill>
        <p:spPr>
          <a:xfrm>
            <a:off x="5669280" y="0"/>
            <a:ext cx="651924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" name="Shape 0"/>
          <p:cNvSpPr/>
          <p:nvPr/>
        </p:nvSpPr>
        <p:spPr>
          <a:xfrm>
            <a:off x="5669280" y="0"/>
            <a:ext cx="109440" cy="6857640"/>
          </a:xfrm>
          <a:prstGeom prst="rect">
            <a:avLst/>
          </a:prstGeom>
          <a:solidFill>
            <a:srgbClr val="5fb4f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0" name="Image 1" descr="preencoded.png"/>
          <p:cNvPicPr/>
          <p:nvPr/>
        </p:nvPicPr>
        <p:blipFill>
          <a:blip r:embed="rId2"/>
          <a:stretch/>
        </p:blipFill>
        <p:spPr>
          <a:xfrm>
            <a:off x="640080" y="640080"/>
            <a:ext cx="1005480" cy="978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" name="Text 1"/>
          <p:cNvSpPr/>
          <p:nvPr/>
        </p:nvSpPr>
        <p:spPr>
          <a:xfrm>
            <a:off x="640080" y="2194560"/>
            <a:ext cx="48459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00" spc="601" strike="noStrike" u="none">
                <a:solidFill>
                  <a:srgbClr val="5fb4f5"/>
                </a:solidFill>
                <a:effectLst/>
                <a:uFillTx/>
                <a:latin typeface="Calibri"/>
                <a:ea typeface="Calibri"/>
              </a:rPr>
              <a:t>Q3 MEETING</a:t>
            </a:r>
            <a:endParaRPr b="0" lang="en-US" sz="1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" name="Text 2"/>
          <p:cNvSpPr/>
          <p:nvPr/>
        </p:nvSpPr>
        <p:spPr>
          <a:xfrm>
            <a:off x="640080" y="2606040"/>
            <a:ext cx="4845960" cy="1554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4000" strike="noStrike" u="none">
                <a:solidFill>
                  <a:srgbClr val="ffffff"/>
                </a:solidFill>
                <a:effectLst/>
                <a:uFillTx/>
                <a:latin typeface="Georgia"/>
                <a:ea typeface="Georgia"/>
              </a:rPr>
              <a:t>Opening and Strategic Framing</a:t>
            </a:r>
            <a:endParaRPr b="0" lang="en-US" sz="4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" name="anim001"/>
          <p:cNvSpPr/>
          <p:nvPr/>
        </p:nvSpPr>
        <p:spPr>
          <a:xfrm>
            <a:off x="640080" y="4343400"/>
            <a:ext cx="48459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en-US" sz="2400" strike="noStrike" u="none">
                <a:solidFill>
                  <a:srgbClr val="5fb4f5"/>
                </a:solidFill>
                <a:effectLst/>
                <a:uFillTx/>
                <a:latin typeface="Georgia"/>
                <a:ea typeface="Georgia"/>
              </a:rPr>
              <a:t>Focused growth</a:t>
            </a:r>
            <a:endParaRPr b="0" lang="en-US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" name="Text 4"/>
          <p:cNvSpPr/>
          <p:nvPr/>
        </p:nvSpPr>
        <p:spPr>
          <a:xfrm>
            <a:off x="640080" y="5212080"/>
            <a:ext cx="48459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00" strike="noStrike" u="none">
                <a:solidFill>
                  <a:srgbClr val="d5e1f0"/>
                </a:solidFill>
                <a:effectLst/>
                <a:uFillTx/>
                <a:latin typeface="Calibri"/>
                <a:ea typeface="Calibri"/>
              </a:rPr>
              <a:t>Chenson Johnson</a:t>
            </a:r>
            <a:endParaRPr b="0" lang="en-US" sz="1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600" strike="noStrike" u="none">
                <a:solidFill>
                  <a:srgbClr val="d5e1f0"/>
                </a:solidFill>
                <a:effectLst/>
                <a:uFillTx/>
                <a:latin typeface="Calibri"/>
                <a:ea typeface="Calibri"/>
              </a:rPr>
              <a:t>Chief Visionary Officer</a:t>
            </a:r>
            <a:endParaRPr b="0" lang="en-US" sz="1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0" descr="preencoded.png"/>
          <p:cNvPicPr/>
          <p:nvPr/>
        </p:nvPicPr>
        <p:blipFill>
          <a:blip r:embed="rId1"/>
          <a:stretch/>
        </p:blipFill>
        <p:spPr>
          <a:xfrm>
            <a:off x="0" y="0"/>
            <a:ext cx="420588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" name="Text 0"/>
          <p:cNvSpPr/>
          <p:nvPr/>
        </p:nvSpPr>
        <p:spPr>
          <a:xfrm>
            <a:off x="4754880" y="640080"/>
            <a:ext cx="68576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400" strike="noStrike" u="none">
                <a:solidFill>
                  <a:srgbClr val="1e6fd9"/>
                </a:solidFill>
                <a:effectLst/>
                <a:uFillTx/>
                <a:latin typeface="Calibri"/>
                <a:ea typeface="Calibri"/>
              </a:rPr>
              <a:t>THE NEXT FIVE WEEKS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" name="Text 1"/>
          <p:cNvSpPr/>
          <p:nvPr/>
        </p:nvSpPr>
        <p:spPr>
          <a:xfrm>
            <a:off x="4754880" y="960120"/>
            <a:ext cx="685764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800" strike="noStrike" u="none">
                <a:solidFill>
                  <a:srgbClr val="0b1f3a"/>
                </a:solidFill>
                <a:effectLst/>
                <a:uFillTx/>
                <a:latin typeface="Georgia"/>
                <a:ea typeface="Georgia"/>
              </a:rPr>
              <a:t>Our approach</a:t>
            </a:r>
            <a:endParaRPr b="0" lang="en-US" sz="3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" name="anim002a"/>
          <p:cNvSpPr/>
          <p:nvPr/>
        </p:nvSpPr>
        <p:spPr>
          <a:xfrm>
            <a:off x="4754880" y="2148840"/>
            <a:ext cx="6857640" cy="1599840"/>
          </a:xfrm>
          <a:prstGeom prst="rect">
            <a:avLst/>
          </a:prstGeom>
          <a:solidFill>
            <a:srgbClr val="eaf3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" name="anim002b"/>
          <p:cNvSpPr/>
          <p:nvPr/>
        </p:nvSpPr>
        <p:spPr>
          <a:xfrm>
            <a:off x="4754880" y="2148840"/>
            <a:ext cx="91080" cy="1599840"/>
          </a:xfrm>
          <a:prstGeom prst="rect">
            <a:avLst/>
          </a:prstGeom>
          <a:solidFill>
            <a:srgbClr val="1e6fd9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" name="anim002c"/>
          <p:cNvSpPr/>
          <p:nvPr/>
        </p:nvSpPr>
        <p:spPr>
          <a:xfrm>
            <a:off x="5120640" y="2148840"/>
            <a:ext cx="6309000" cy="1599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spcAft>
                <a:spcPts val="601"/>
              </a:spcAft>
              <a:tabLst>
                <a:tab algn="l" pos="0"/>
              </a:tabLst>
            </a:pPr>
            <a:r>
              <a:rPr b="1" lang="en-US" sz="2400" strike="noStrike" u="none">
                <a:solidFill>
                  <a:srgbClr val="0b1f3a"/>
                </a:solidFill>
                <a:effectLst/>
                <a:uFillTx/>
                <a:latin typeface="Georgia"/>
                <a:ea typeface="Georgia"/>
              </a:rPr>
              <a:t>Q3 review presentations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Aft>
                <a:spcPts val="601"/>
              </a:spcAft>
              <a:tabLst>
                <a:tab algn="l" pos="0"/>
              </a:tabLst>
            </a:pPr>
            <a:r>
              <a:rPr b="0" lang="en-US" sz="1800" strike="noStrike" u="none">
                <a:solidFill>
                  <a:srgbClr val="1b2a41"/>
                </a:solidFill>
                <a:effectLst/>
                <a:uFillTx/>
                <a:latin typeface="Calibri"/>
                <a:ea typeface="Calibri"/>
              </a:rPr>
              <a:t>Each person highlights their area during our business meetings.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" name="anim003a"/>
          <p:cNvSpPr/>
          <p:nvPr/>
        </p:nvSpPr>
        <p:spPr>
          <a:xfrm>
            <a:off x="4754880" y="4069080"/>
            <a:ext cx="6857640" cy="1599840"/>
          </a:xfrm>
          <a:prstGeom prst="rect">
            <a:avLst/>
          </a:prstGeom>
          <a:solidFill>
            <a:srgbClr val="eaf3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" name="anim003b"/>
          <p:cNvSpPr/>
          <p:nvPr/>
        </p:nvSpPr>
        <p:spPr>
          <a:xfrm>
            <a:off x="4754880" y="4069080"/>
            <a:ext cx="91080" cy="1599840"/>
          </a:xfrm>
          <a:prstGeom prst="rect">
            <a:avLst/>
          </a:prstGeom>
          <a:solidFill>
            <a:srgbClr val="1e6fd9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" name="anim003c"/>
          <p:cNvSpPr/>
          <p:nvPr/>
        </p:nvSpPr>
        <p:spPr>
          <a:xfrm>
            <a:off x="5120640" y="4069080"/>
            <a:ext cx="6309000" cy="1599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spcAft>
                <a:spcPts val="601"/>
              </a:spcAft>
              <a:tabLst>
                <a:tab algn="l" pos="0"/>
              </a:tabLst>
            </a:pPr>
            <a:r>
              <a:rPr b="1" lang="en-US" sz="2400" strike="noStrike" u="none">
                <a:solidFill>
                  <a:srgbClr val="0b1f3a"/>
                </a:solidFill>
                <a:effectLst/>
                <a:uFillTx/>
                <a:latin typeface="Georgia"/>
                <a:ea typeface="Georgia"/>
              </a:rPr>
              <a:t>Q4 preparation series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Aft>
                <a:spcPts val="601"/>
              </a:spcAft>
              <a:tabLst>
                <a:tab algn="l" pos="0"/>
              </a:tabLst>
            </a:pPr>
            <a:r>
              <a:rPr b="0" lang="en-US" sz="1800" strike="noStrike" u="none">
                <a:solidFill>
                  <a:srgbClr val="1b2a41"/>
                </a:solidFill>
                <a:effectLst/>
                <a:uFillTx/>
                <a:latin typeface="Calibri"/>
                <a:ea typeface="Calibri"/>
              </a:rPr>
              <a:t>Mr. Roberts leads a weekly segment on strategic vision and execution alignment.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4" name="Image 1" descr="preencoded.png"/>
          <p:cNvPicPr/>
          <p:nvPr/>
        </p:nvPicPr>
        <p:blipFill>
          <a:blip r:embed="rId2"/>
          <a:stretch/>
        </p:blipFill>
        <p:spPr>
          <a:xfrm>
            <a:off x="4754880" y="6263640"/>
            <a:ext cx="347040" cy="338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5" name="Text 8"/>
          <p:cNvSpPr/>
          <p:nvPr/>
        </p:nvSpPr>
        <p:spPr>
          <a:xfrm>
            <a:off x="5166360" y="6263640"/>
            <a:ext cx="4571640" cy="33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5b6b82"/>
                </a:solidFill>
                <a:effectLst/>
                <a:uFillTx/>
                <a:latin typeface="Calibri"/>
                <a:ea typeface="Calibri"/>
              </a:rPr>
              <a:t>Proficient Business Services Ltd.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" name="Text 9"/>
          <p:cNvSpPr/>
          <p:nvPr/>
        </p:nvSpPr>
        <p:spPr>
          <a:xfrm>
            <a:off x="10789920" y="6263640"/>
            <a:ext cx="914040" cy="33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400" strike="noStrike" u="none">
                <a:solidFill>
                  <a:srgbClr val="1e6fd9"/>
                </a:solidFill>
                <a:effectLst/>
                <a:uFillTx/>
                <a:latin typeface="Georgia"/>
                <a:ea typeface="Georgia"/>
              </a:rPr>
              <a:t>02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0"/>
          <p:cNvSpPr/>
          <p:nvPr/>
        </p:nvSpPr>
        <p:spPr>
          <a:xfrm>
            <a:off x="548640" y="457200"/>
            <a:ext cx="73148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400" strike="noStrike" u="none">
                <a:solidFill>
                  <a:srgbClr val="1e6fd9"/>
                </a:solidFill>
                <a:effectLst/>
                <a:uFillTx/>
                <a:latin typeface="Calibri"/>
                <a:ea typeface="Calibri"/>
              </a:rPr>
              <a:t>CONNECTED PARTS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" name="Text 1"/>
          <p:cNvSpPr/>
          <p:nvPr/>
        </p:nvSpPr>
        <p:spPr>
          <a:xfrm>
            <a:off x="548640" y="777240"/>
            <a:ext cx="1097244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800" strike="noStrike" u="none">
                <a:solidFill>
                  <a:srgbClr val="0b1f3a"/>
                </a:solidFill>
                <a:effectLst/>
                <a:uFillTx/>
                <a:latin typeface="Georgia"/>
                <a:ea typeface="Georgia"/>
              </a:rPr>
              <a:t>How the sessions work together</a:t>
            </a:r>
            <a:endParaRPr b="0" lang="en-US" sz="3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" name="anim004a"/>
          <p:cNvSpPr/>
          <p:nvPr/>
        </p:nvSpPr>
        <p:spPr>
          <a:xfrm>
            <a:off x="1783080" y="2011680"/>
            <a:ext cx="1096920" cy="1096920"/>
          </a:xfrm>
          <a:prstGeom prst="ellipse">
            <a:avLst/>
          </a:prstGeom>
          <a:solidFill>
            <a:srgbClr val="1e6fd9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" name="anim004b"/>
          <p:cNvSpPr/>
          <p:nvPr/>
        </p:nvSpPr>
        <p:spPr>
          <a:xfrm>
            <a:off x="1783080" y="2011680"/>
            <a:ext cx="1096920" cy="109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600" strike="noStrike" u="none">
                <a:solidFill>
                  <a:srgbClr val="ffffff"/>
                </a:solidFill>
                <a:effectLst/>
                <a:uFillTx/>
                <a:latin typeface="Georgia"/>
                <a:ea typeface="Georgia"/>
              </a:rPr>
              <a:t>1</a:t>
            </a:r>
            <a:endParaRPr b="0" lang="en-US" sz="3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" name="anim004c"/>
          <p:cNvSpPr/>
          <p:nvPr/>
        </p:nvSpPr>
        <p:spPr>
          <a:xfrm>
            <a:off x="548640" y="3383280"/>
            <a:ext cx="356580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400" strike="noStrike" u="none">
                <a:solidFill>
                  <a:srgbClr val="0b1f3a"/>
                </a:solidFill>
                <a:effectLst/>
                <a:uFillTx/>
                <a:latin typeface="Georgia"/>
                <a:ea typeface="Georgia"/>
              </a:rPr>
              <a:t>Q3 review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" name="anim004d"/>
          <p:cNvSpPr/>
          <p:nvPr/>
        </p:nvSpPr>
        <p:spPr>
          <a:xfrm>
            <a:off x="731520" y="3977640"/>
            <a:ext cx="3200040" cy="109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800" strike="noStrike" u="none">
                <a:solidFill>
                  <a:srgbClr val="5b6b82"/>
                </a:solidFill>
                <a:effectLst/>
                <a:uFillTx/>
                <a:latin typeface="Calibri"/>
                <a:ea typeface="Calibri"/>
              </a:rPr>
              <a:t>Establishes where PBS stands.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" name="anim004e"/>
          <p:cNvSpPr/>
          <p:nvPr/>
        </p:nvSpPr>
        <p:spPr>
          <a:xfrm>
            <a:off x="3794760" y="2103120"/>
            <a:ext cx="82260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3600" strike="noStrike" u="none">
                <a:solidFill>
                  <a:srgbClr val="5fb4f5"/>
                </a:solidFill>
                <a:effectLst/>
                <a:uFillTx/>
                <a:latin typeface="Calibri"/>
                <a:ea typeface="Calibri"/>
              </a:rPr>
              <a:t>→</a:t>
            </a:r>
            <a:endParaRPr b="0" lang="en-US" sz="3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" name="anim005a"/>
          <p:cNvSpPr/>
          <p:nvPr/>
        </p:nvSpPr>
        <p:spPr>
          <a:xfrm>
            <a:off x="5577840" y="2011680"/>
            <a:ext cx="1096920" cy="1096920"/>
          </a:xfrm>
          <a:prstGeom prst="ellipse">
            <a:avLst/>
          </a:prstGeom>
          <a:solidFill>
            <a:srgbClr val="1e6fd9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" name="anim005b"/>
          <p:cNvSpPr/>
          <p:nvPr/>
        </p:nvSpPr>
        <p:spPr>
          <a:xfrm>
            <a:off x="5577840" y="2011680"/>
            <a:ext cx="1096920" cy="109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600" strike="noStrike" u="none">
                <a:solidFill>
                  <a:srgbClr val="ffffff"/>
                </a:solidFill>
                <a:effectLst/>
                <a:uFillTx/>
                <a:latin typeface="Georgia"/>
                <a:ea typeface="Georgia"/>
              </a:rPr>
              <a:t>2</a:t>
            </a:r>
            <a:endParaRPr b="0" lang="en-US" sz="3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" name="anim005c"/>
          <p:cNvSpPr/>
          <p:nvPr/>
        </p:nvSpPr>
        <p:spPr>
          <a:xfrm>
            <a:off x="4343400" y="3383280"/>
            <a:ext cx="356580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400" strike="noStrike" u="none">
                <a:solidFill>
                  <a:srgbClr val="0b1f3a"/>
                </a:solidFill>
                <a:effectLst/>
                <a:uFillTx/>
                <a:latin typeface="Georgia"/>
                <a:ea typeface="Georgia"/>
              </a:rPr>
              <a:t>Mr. Roberts’ series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" name="anim005d"/>
          <p:cNvSpPr/>
          <p:nvPr/>
        </p:nvSpPr>
        <p:spPr>
          <a:xfrm>
            <a:off x="4526280" y="3977640"/>
            <a:ext cx="3200040" cy="109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800" strike="noStrike" u="none">
                <a:solidFill>
                  <a:srgbClr val="5b6b82"/>
                </a:solidFill>
                <a:effectLst/>
                <a:uFillTx/>
                <a:latin typeface="Calibri"/>
                <a:ea typeface="Calibri"/>
              </a:rPr>
              <a:t>Prepares us to evaluate direction and execution.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" name="anim005e"/>
          <p:cNvSpPr/>
          <p:nvPr/>
        </p:nvSpPr>
        <p:spPr>
          <a:xfrm>
            <a:off x="7589520" y="2103120"/>
            <a:ext cx="82260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3600" strike="noStrike" u="none">
                <a:solidFill>
                  <a:srgbClr val="5fb4f5"/>
                </a:solidFill>
                <a:effectLst/>
                <a:uFillTx/>
                <a:latin typeface="Calibri"/>
                <a:ea typeface="Calibri"/>
              </a:rPr>
              <a:t>→</a:t>
            </a:r>
            <a:endParaRPr b="0" lang="en-US" sz="3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" name="anim006a"/>
          <p:cNvSpPr/>
          <p:nvPr/>
        </p:nvSpPr>
        <p:spPr>
          <a:xfrm>
            <a:off x="9372600" y="2011680"/>
            <a:ext cx="1096920" cy="1096920"/>
          </a:xfrm>
          <a:prstGeom prst="ellipse">
            <a:avLst/>
          </a:prstGeom>
          <a:solidFill>
            <a:srgbClr val="0b1f3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" name="anim006b"/>
          <p:cNvSpPr/>
          <p:nvPr/>
        </p:nvSpPr>
        <p:spPr>
          <a:xfrm>
            <a:off x="9372600" y="2011680"/>
            <a:ext cx="1096920" cy="109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600" strike="noStrike" u="none">
                <a:solidFill>
                  <a:srgbClr val="ffffff"/>
                </a:solidFill>
                <a:effectLst/>
                <a:uFillTx/>
                <a:latin typeface="Georgia"/>
                <a:ea typeface="Georgia"/>
              </a:rPr>
              <a:t>3</a:t>
            </a:r>
            <a:endParaRPr b="0" lang="en-US" sz="3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" name="anim006c"/>
          <p:cNvSpPr/>
          <p:nvPr/>
        </p:nvSpPr>
        <p:spPr>
          <a:xfrm>
            <a:off x="8138160" y="3383280"/>
            <a:ext cx="356580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400" strike="noStrike" u="none">
                <a:solidFill>
                  <a:srgbClr val="0b1f3a"/>
                </a:solidFill>
                <a:effectLst/>
                <a:uFillTx/>
                <a:latin typeface="Georgia"/>
                <a:ea typeface="Georgia"/>
              </a:rPr>
              <a:t>Q4 meeting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" name="anim006d"/>
          <p:cNvSpPr/>
          <p:nvPr/>
        </p:nvSpPr>
        <p:spPr>
          <a:xfrm>
            <a:off x="8321040" y="3977640"/>
            <a:ext cx="3200040" cy="109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800" strike="noStrike" u="none">
                <a:solidFill>
                  <a:srgbClr val="5b6b82"/>
                </a:solidFill>
                <a:effectLst/>
                <a:uFillTx/>
                <a:latin typeface="Calibri"/>
                <a:ea typeface="Calibri"/>
              </a:rPr>
              <a:t>Both inform the decisions we bring forward.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3" name="Image 0" descr="preencoded.png"/>
          <p:cNvPicPr/>
          <p:nvPr/>
        </p:nvPicPr>
        <p:blipFill>
          <a:blip r:embed="rId1"/>
          <a:stretch/>
        </p:blipFill>
        <p:spPr>
          <a:xfrm>
            <a:off x="457200" y="6263640"/>
            <a:ext cx="347040" cy="338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4" name="Text 16"/>
          <p:cNvSpPr/>
          <p:nvPr/>
        </p:nvSpPr>
        <p:spPr>
          <a:xfrm>
            <a:off x="868680" y="6263640"/>
            <a:ext cx="4571640" cy="33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5b6b82"/>
                </a:solidFill>
                <a:effectLst/>
                <a:uFillTx/>
                <a:latin typeface="Calibri"/>
                <a:ea typeface="Calibri"/>
              </a:rPr>
              <a:t>Proficient Business Services Ltd.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" name="Text 17"/>
          <p:cNvSpPr/>
          <p:nvPr/>
        </p:nvSpPr>
        <p:spPr>
          <a:xfrm>
            <a:off x="10789920" y="6263640"/>
            <a:ext cx="914040" cy="33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400" strike="noStrike" u="none">
                <a:solidFill>
                  <a:srgbClr val="1e6fd9"/>
                </a:solidFill>
                <a:effectLst/>
                <a:uFillTx/>
                <a:latin typeface="Georgia"/>
                <a:ea typeface="Georgia"/>
              </a:rPr>
              <a:t>03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b1f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 0"/>
          <p:cNvSpPr/>
          <p:nvPr/>
        </p:nvSpPr>
        <p:spPr>
          <a:xfrm>
            <a:off x="548640" y="548640"/>
            <a:ext cx="1828440" cy="1828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6000" strike="noStrike" u="none">
                <a:solidFill>
                  <a:srgbClr val="1e6fd9"/>
                </a:solidFill>
                <a:effectLst/>
                <a:uFillTx/>
                <a:latin typeface="Georgia"/>
                <a:ea typeface="Georgia"/>
              </a:rPr>
              <a:t>“</a:t>
            </a:r>
            <a:endParaRPr b="0" lang="en-US" sz="16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" name="Text 1"/>
          <p:cNvSpPr/>
          <p:nvPr/>
        </p:nvSpPr>
        <p:spPr>
          <a:xfrm>
            <a:off x="1097280" y="1554480"/>
            <a:ext cx="91436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pc="601" strike="noStrike" u="none">
                <a:solidFill>
                  <a:srgbClr val="5fb4f5"/>
                </a:solidFill>
                <a:effectLst/>
                <a:uFillTx/>
                <a:latin typeface="Calibri"/>
                <a:ea typeface="Calibri"/>
              </a:rPr>
              <a:t>OUR CENTRAL QUESTION</a:t>
            </a:r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" name="anim007"/>
          <p:cNvSpPr/>
          <p:nvPr/>
        </p:nvSpPr>
        <p:spPr>
          <a:xfrm>
            <a:off x="1097280" y="2103120"/>
            <a:ext cx="9966600" cy="2742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3400" strike="noStrike" u="none">
                <a:solidFill>
                  <a:srgbClr val="ffffff"/>
                </a:solidFill>
                <a:effectLst/>
                <a:uFillTx/>
                <a:latin typeface="Georgia"/>
                <a:ea typeface="Georgia"/>
              </a:rPr>
              <a:t>Where should PBS concentrate its efforts and resources to achieve sustainable growth while delivering legendary service?</a:t>
            </a:r>
            <a:endParaRPr b="0" lang="en-US" sz="3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49" name="Image 0" descr="preencoded.png"/>
          <p:cNvPicPr/>
          <p:nvPr/>
        </p:nvPicPr>
        <p:blipFill>
          <a:blip r:embed="rId1"/>
          <a:stretch/>
        </p:blipFill>
        <p:spPr>
          <a:xfrm>
            <a:off x="457200" y="6263640"/>
            <a:ext cx="347040" cy="338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0" name="Text 3"/>
          <p:cNvSpPr/>
          <p:nvPr/>
        </p:nvSpPr>
        <p:spPr>
          <a:xfrm>
            <a:off x="868680" y="6263640"/>
            <a:ext cx="4571640" cy="33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b8c7dc"/>
                </a:solidFill>
                <a:effectLst/>
                <a:uFillTx/>
                <a:latin typeface="Calibri"/>
                <a:ea typeface="Calibri"/>
              </a:rPr>
              <a:t>Proficient Business Services Ltd.</a:t>
            </a:r>
            <a:endParaRPr b="0" lang="en-US" sz="11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" name="Text 4"/>
          <p:cNvSpPr/>
          <p:nvPr/>
        </p:nvSpPr>
        <p:spPr>
          <a:xfrm>
            <a:off x="10789920" y="6263640"/>
            <a:ext cx="914040" cy="33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400" strike="noStrike" u="none">
                <a:solidFill>
                  <a:srgbClr val="5fb4f5"/>
                </a:solidFill>
                <a:effectLst/>
                <a:uFillTx/>
                <a:latin typeface="Georgia"/>
                <a:ea typeface="Georgia"/>
              </a:rPr>
              <a:t>04</a:t>
            </a:r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af3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 0"/>
          <p:cNvSpPr/>
          <p:nvPr/>
        </p:nvSpPr>
        <p:spPr>
          <a:xfrm>
            <a:off x="548640" y="457200"/>
            <a:ext cx="73148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400" strike="noStrike" u="none">
                <a:solidFill>
                  <a:srgbClr val="1e6fd9"/>
                </a:solidFill>
                <a:effectLst/>
                <a:uFillTx/>
                <a:latin typeface="Calibri"/>
                <a:ea typeface="Calibri"/>
              </a:rPr>
              <a:t>LOOKING BACK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" name="Text 1"/>
          <p:cNvSpPr/>
          <p:nvPr/>
        </p:nvSpPr>
        <p:spPr>
          <a:xfrm>
            <a:off x="548640" y="777240"/>
            <a:ext cx="1097244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800" strike="noStrike" u="none">
                <a:solidFill>
                  <a:srgbClr val="0b1f3a"/>
                </a:solidFill>
                <a:effectLst/>
                <a:uFillTx/>
                <a:latin typeface="Georgia"/>
                <a:ea typeface="Georgia"/>
              </a:rPr>
              <a:t>What we need to learn from Q3</a:t>
            </a:r>
            <a:endParaRPr b="0" lang="en-US" sz="3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" name="anim008a"/>
          <p:cNvSpPr/>
          <p:nvPr/>
        </p:nvSpPr>
        <p:spPr>
          <a:xfrm>
            <a:off x="548640" y="1920240"/>
            <a:ext cx="5440320" cy="1828440"/>
          </a:xfrm>
          <a:prstGeom prst="rect">
            <a:avLst/>
          </a:prstGeom>
          <a:solidFill>
            <a:srgbClr val="ffffff"/>
          </a:solidFill>
          <a:ln w="0">
            <a:noFill/>
          </a:ln>
          <a:effectLst>
            <a:outerShdw algn="bl" blurRad="76320" dir="5400000" dist="25560" kx="0" ky="0" rotWithShape="0" sx="100000" sy="100000">
              <a:srgbClr val="000000">
                <a:alpha val="12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" name="anim008b"/>
          <p:cNvSpPr/>
          <p:nvPr/>
        </p:nvSpPr>
        <p:spPr>
          <a:xfrm>
            <a:off x="868680" y="2194560"/>
            <a:ext cx="109692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800" strike="noStrike" u="none">
                <a:solidFill>
                  <a:srgbClr val="1e6fd9"/>
                </a:solidFill>
                <a:effectLst/>
                <a:uFillTx/>
                <a:latin typeface="Georgia"/>
                <a:ea typeface="Georgia"/>
              </a:rPr>
              <a:t>01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" name="anim008c"/>
          <p:cNvSpPr/>
          <p:nvPr/>
        </p:nvSpPr>
        <p:spPr>
          <a:xfrm>
            <a:off x="868680" y="2743200"/>
            <a:ext cx="4845960" cy="86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100" strike="noStrike" u="none">
                <a:solidFill>
                  <a:srgbClr val="1b2a41"/>
                </a:solidFill>
                <a:effectLst/>
                <a:uFillTx/>
                <a:latin typeface="Calibri"/>
                <a:ea typeface="Calibri"/>
              </a:rPr>
              <a:t>Results against our commitments</a:t>
            </a:r>
            <a:endParaRPr b="0" lang="en-US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" name="anim009a"/>
          <p:cNvSpPr/>
          <p:nvPr/>
        </p:nvSpPr>
        <p:spPr>
          <a:xfrm>
            <a:off x="6172200" y="1920240"/>
            <a:ext cx="5440320" cy="1828440"/>
          </a:xfrm>
          <a:prstGeom prst="rect">
            <a:avLst/>
          </a:prstGeom>
          <a:solidFill>
            <a:srgbClr val="ffffff"/>
          </a:solidFill>
          <a:ln w="0">
            <a:noFill/>
          </a:ln>
          <a:effectLst>
            <a:outerShdw algn="bl" blurRad="76320" dir="5400000" dist="25560" kx="0" ky="0" rotWithShape="0" sx="100000" sy="100000">
              <a:srgbClr val="000000">
                <a:alpha val="12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" name="anim009b"/>
          <p:cNvSpPr/>
          <p:nvPr/>
        </p:nvSpPr>
        <p:spPr>
          <a:xfrm>
            <a:off x="6492240" y="2194560"/>
            <a:ext cx="109692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800" strike="noStrike" u="none">
                <a:solidFill>
                  <a:srgbClr val="1e6fd9"/>
                </a:solidFill>
                <a:effectLst/>
                <a:uFillTx/>
                <a:latin typeface="Georgia"/>
                <a:ea typeface="Georgia"/>
              </a:rPr>
              <a:t>02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" name="anim009c"/>
          <p:cNvSpPr/>
          <p:nvPr/>
        </p:nvSpPr>
        <p:spPr>
          <a:xfrm>
            <a:off x="6492240" y="2743200"/>
            <a:ext cx="4845960" cy="86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100" strike="noStrike" u="none">
                <a:solidFill>
                  <a:srgbClr val="1b2a41"/>
                </a:solidFill>
                <a:effectLst/>
                <a:uFillTx/>
                <a:latin typeface="Calibri"/>
                <a:ea typeface="Calibri"/>
              </a:rPr>
              <a:t>What worked and what needs improvement</a:t>
            </a:r>
            <a:endParaRPr b="0" lang="en-US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" name="anim010a"/>
          <p:cNvSpPr/>
          <p:nvPr/>
        </p:nvSpPr>
        <p:spPr>
          <a:xfrm>
            <a:off x="548640" y="3977640"/>
            <a:ext cx="5440320" cy="1828440"/>
          </a:xfrm>
          <a:prstGeom prst="rect">
            <a:avLst/>
          </a:prstGeom>
          <a:solidFill>
            <a:srgbClr val="ffffff"/>
          </a:solidFill>
          <a:ln w="0">
            <a:noFill/>
          </a:ln>
          <a:effectLst>
            <a:outerShdw algn="bl" blurRad="76320" dir="5400000" dist="25560" kx="0" ky="0" rotWithShape="0" sx="100000" sy="100000">
              <a:srgbClr val="000000">
                <a:alpha val="12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" name="anim010b"/>
          <p:cNvSpPr/>
          <p:nvPr/>
        </p:nvSpPr>
        <p:spPr>
          <a:xfrm>
            <a:off x="868680" y="4251960"/>
            <a:ext cx="109692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800" strike="noStrike" u="none">
                <a:solidFill>
                  <a:srgbClr val="1e6fd9"/>
                </a:solidFill>
                <a:effectLst/>
                <a:uFillTx/>
                <a:latin typeface="Georgia"/>
                <a:ea typeface="Georgia"/>
              </a:rPr>
              <a:t>03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" name="anim010c"/>
          <p:cNvSpPr/>
          <p:nvPr/>
        </p:nvSpPr>
        <p:spPr>
          <a:xfrm>
            <a:off x="868680" y="4800600"/>
            <a:ext cx="4845960" cy="86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100" strike="noStrike" u="none">
                <a:solidFill>
                  <a:srgbClr val="1b2a41"/>
                </a:solidFill>
                <a:effectLst/>
                <a:uFillTx/>
                <a:latin typeface="Calibri"/>
                <a:ea typeface="Calibri"/>
              </a:rPr>
              <a:t>The cost and effort required to deliver</a:t>
            </a:r>
            <a:endParaRPr b="0" lang="en-US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" name="anim011a"/>
          <p:cNvSpPr/>
          <p:nvPr/>
        </p:nvSpPr>
        <p:spPr>
          <a:xfrm>
            <a:off x="6172200" y="3977640"/>
            <a:ext cx="5440320" cy="1828440"/>
          </a:xfrm>
          <a:prstGeom prst="rect">
            <a:avLst/>
          </a:prstGeom>
          <a:solidFill>
            <a:srgbClr val="ffffff"/>
          </a:solidFill>
          <a:ln w="0">
            <a:noFill/>
          </a:ln>
          <a:effectLst>
            <a:outerShdw algn="bl" blurRad="76320" dir="5400000" dist="25560" kx="0" ky="0" rotWithShape="0" sx="100000" sy="100000">
              <a:srgbClr val="000000">
                <a:alpha val="12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" name="anim011b"/>
          <p:cNvSpPr/>
          <p:nvPr/>
        </p:nvSpPr>
        <p:spPr>
          <a:xfrm>
            <a:off x="6492240" y="4251960"/>
            <a:ext cx="109692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800" strike="noStrike" u="none">
                <a:solidFill>
                  <a:srgbClr val="1e6fd9"/>
                </a:solidFill>
                <a:effectLst/>
                <a:uFillTx/>
                <a:latin typeface="Georgia"/>
                <a:ea typeface="Georgia"/>
              </a:rPr>
              <a:t>04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" name="anim011c"/>
          <p:cNvSpPr/>
          <p:nvPr/>
        </p:nvSpPr>
        <p:spPr>
          <a:xfrm>
            <a:off x="6492240" y="4800600"/>
            <a:ext cx="4845960" cy="86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100" strike="noStrike" u="none">
                <a:solidFill>
                  <a:srgbClr val="1b2a41"/>
                </a:solidFill>
                <a:effectLst/>
                <a:uFillTx/>
                <a:latin typeface="Calibri"/>
                <a:ea typeface="Calibri"/>
              </a:rPr>
              <a:t>Lessons we can apply to future work</a:t>
            </a:r>
            <a:endParaRPr b="0" lang="en-US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6" name="Image 0" descr="preencoded.png"/>
          <p:cNvPicPr/>
          <p:nvPr/>
        </p:nvPicPr>
        <p:blipFill>
          <a:blip r:embed="rId1"/>
          <a:stretch/>
        </p:blipFill>
        <p:spPr>
          <a:xfrm>
            <a:off x="457200" y="6263640"/>
            <a:ext cx="347040" cy="338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7" name="Text 14"/>
          <p:cNvSpPr/>
          <p:nvPr/>
        </p:nvSpPr>
        <p:spPr>
          <a:xfrm>
            <a:off x="868680" y="6263640"/>
            <a:ext cx="4571640" cy="33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5b6b82"/>
                </a:solidFill>
                <a:effectLst/>
                <a:uFillTx/>
                <a:latin typeface="Calibri"/>
                <a:ea typeface="Calibri"/>
              </a:rPr>
              <a:t>Proficient Business Services Ltd.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" name="Text 15"/>
          <p:cNvSpPr/>
          <p:nvPr/>
        </p:nvSpPr>
        <p:spPr>
          <a:xfrm>
            <a:off x="10789920" y="6263640"/>
            <a:ext cx="914040" cy="33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400" strike="noStrike" u="none">
                <a:solidFill>
                  <a:srgbClr val="1e6fd9"/>
                </a:solidFill>
                <a:effectLst/>
                <a:uFillTx/>
                <a:latin typeface="Georgia"/>
                <a:ea typeface="Georgia"/>
              </a:rPr>
              <a:t>05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Image 0" descr="preencoded.png"/>
          <p:cNvPicPr/>
          <p:nvPr/>
        </p:nvPicPr>
        <p:blipFill>
          <a:blip r:embed="rId1"/>
          <a:stretch/>
        </p:blipFill>
        <p:spPr>
          <a:xfrm>
            <a:off x="7708320" y="0"/>
            <a:ext cx="448020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0" name="Text 0"/>
          <p:cNvSpPr/>
          <p:nvPr/>
        </p:nvSpPr>
        <p:spPr>
          <a:xfrm>
            <a:off x="548640" y="457200"/>
            <a:ext cx="73148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400" strike="noStrike" u="none">
                <a:solidFill>
                  <a:srgbClr val="1e6fd9"/>
                </a:solidFill>
                <a:effectLst/>
                <a:uFillTx/>
                <a:latin typeface="Calibri"/>
                <a:ea typeface="Calibri"/>
              </a:rPr>
              <a:t>LOOKING WITHIN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1" name="Text 1"/>
          <p:cNvSpPr/>
          <p:nvPr/>
        </p:nvSpPr>
        <p:spPr>
          <a:xfrm>
            <a:off x="548640" y="777240"/>
            <a:ext cx="694908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200" strike="noStrike" u="none">
                <a:solidFill>
                  <a:srgbClr val="0b1f3a"/>
                </a:solidFill>
                <a:effectLst/>
                <a:uFillTx/>
                <a:latin typeface="Georgia"/>
                <a:ea typeface="Georgia"/>
              </a:rPr>
              <a:t>Our capacity to deliver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" name="anim012a"/>
          <p:cNvSpPr/>
          <p:nvPr/>
        </p:nvSpPr>
        <p:spPr>
          <a:xfrm>
            <a:off x="548640" y="1965960"/>
            <a:ext cx="639720" cy="639720"/>
          </a:xfrm>
          <a:prstGeom prst="ellipse">
            <a:avLst/>
          </a:prstGeom>
          <a:solidFill>
            <a:srgbClr val="1e6fd9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3" name="anim012b"/>
          <p:cNvSpPr/>
          <p:nvPr/>
        </p:nvSpPr>
        <p:spPr>
          <a:xfrm>
            <a:off x="548640" y="1965960"/>
            <a:ext cx="63972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000" strike="noStrike" u="none">
                <a:solidFill>
                  <a:srgbClr val="ffffff"/>
                </a:solidFill>
                <a:effectLst/>
                <a:uFillTx/>
                <a:latin typeface="Georgia"/>
                <a:ea typeface="Georgia"/>
              </a:rPr>
              <a:t>1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" name="anim012c"/>
          <p:cNvSpPr/>
          <p:nvPr/>
        </p:nvSpPr>
        <p:spPr>
          <a:xfrm>
            <a:off x="1463040" y="1874520"/>
            <a:ext cx="594324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100" strike="noStrike" u="none">
                <a:solidFill>
                  <a:srgbClr val="1b2a41"/>
                </a:solidFill>
                <a:effectLst/>
                <a:uFillTx/>
                <a:latin typeface="Calibri"/>
                <a:ea typeface="Calibri"/>
              </a:rPr>
              <a:t>Do our skills match the work we are pursuing?</a:t>
            </a:r>
            <a:endParaRPr b="0" lang="en-US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" name="anim013a"/>
          <p:cNvSpPr/>
          <p:nvPr/>
        </p:nvSpPr>
        <p:spPr>
          <a:xfrm>
            <a:off x="548640" y="2990160"/>
            <a:ext cx="639720" cy="639720"/>
          </a:xfrm>
          <a:prstGeom prst="ellipse">
            <a:avLst/>
          </a:prstGeom>
          <a:solidFill>
            <a:srgbClr val="1e6fd9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6" name="anim013b"/>
          <p:cNvSpPr/>
          <p:nvPr/>
        </p:nvSpPr>
        <p:spPr>
          <a:xfrm>
            <a:off x="548640" y="2990160"/>
            <a:ext cx="63972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000" strike="noStrike" u="none">
                <a:solidFill>
                  <a:srgbClr val="ffffff"/>
                </a:solidFill>
                <a:effectLst/>
                <a:uFillTx/>
                <a:latin typeface="Georgia"/>
                <a:ea typeface="Georgia"/>
              </a:rPr>
              <a:t>2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" name="anim013c"/>
          <p:cNvSpPr/>
          <p:nvPr/>
        </p:nvSpPr>
        <p:spPr>
          <a:xfrm>
            <a:off x="1463040" y="2898720"/>
            <a:ext cx="594324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100" strike="noStrike" u="none">
                <a:solidFill>
                  <a:srgbClr val="1b2a41"/>
                </a:solidFill>
                <a:effectLst/>
                <a:uFillTx/>
                <a:latin typeface="Calibri"/>
                <a:ea typeface="Calibri"/>
              </a:rPr>
              <a:t>Can our teams meet existing commitments?</a:t>
            </a:r>
            <a:endParaRPr b="0" lang="en-US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8" name="anim014a"/>
          <p:cNvSpPr/>
          <p:nvPr/>
        </p:nvSpPr>
        <p:spPr>
          <a:xfrm>
            <a:off x="548640" y="4014360"/>
            <a:ext cx="639720" cy="639720"/>
          </a:xfrm>
          <a:prstGeom prst="ellipse">
            <a:avLst/>
          </a:prstGeom>
          <a:solidFill>
            <a:srgbClr val="1e6fd9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9" name="anim014b"/>
          <p:cNvSpPr/>
          <p:nvPr/>
        </p:nvSpPr>
        <p:spPr>
          <a:xfrm>
            <a:off x="548640" y="4014360"/>
            <a:ext cx="63972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000" strike="noStrike" u="none">
                <a:solidFill>
                  <a:srgbClr val="ffffff"/>
                </a:solidFill>
                <a:effectLst/>
                <a:uFillTx/>
                <a:latin typeface="Georgia"/>
                <a:ea typeface="Georgia"/>
              </a:rPr>
              <a:t>3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" name="anim014c"/>
          <p:cNvSpPr/>
          <p:nvPr/>
        </p:nvSpPr>
        <p:spPr>
          <a:xfrm>
            <a:off x="1463040" y="3922920"/>
            <a:ext cx="594324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100" strike="noStrike" u="none">
                <a:solidFill>
                  <a:srgbClr val="1b2a41"/>
                </a:solidFill>
                <a:effectLst/>
                <a:uFillTx/>
                <a:latin typeface="Calibri"/>
                <a:ea typeface="Calibri"/>
              </a:rPr>
              <a:t>Where do processes or handoffs cause delays?</a:t>
            </a:r>
            <a:endParaRPr b="0" lang="en-US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" name="anim015a"/>
          <p:cNvSpPr/>
          <p:nvPr/>
        </p:nvSpPr>
        <p:spPr>
          <a:xfrm>
            <a:off x="548640" y="5038200"/>
            <a:ext cx="639720" cy="639720"/>
          </a:xfrm>
          <a:prstGeom prst="ellipse">
            <a:avLst/>
          </a:prstGeom>
          <a:solidFill>
            <a:srgbClr val="1e6fd9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2" name="anim015b"/>
          <p:cNvSpPr/>
          <p:nvPr/>
        </p:nvSpPr>
        <p:spPr>
          <a:xfrm>
            <a:off x="548640" y="5038200"/>
            <a:ext cx="63972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000" strike="noStrike" u="none">
                <a:solidFill>
                  <a:srgbClr val="ffffff"/>
                </a:solidFill>
                <a:effectLst/>
                <a:uFillTx/>
                <a:latin typeface="Georgia"/>
                <a:ea typeface="Georgia"/>
              </a:rPr>
              <a:t>4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3" name="anim015c"/>
          <p:cNvSpPr/>
          <p:nvPr/>
        </p:nvSpPr>
        <p:spPr>
          <a:xfrm>
            <a:off x="1463040" y="4946760"/>
            <a:ext cx="594324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100" strike="noStrike" u="none">
                <a:solidFill>
                  <a:srgbClr val="1b2a41"/>
                </a:solidFill>
                <a:effectLst/>
                <a:uFillTx/>
                <a:latin typeface="Calibri"/>
                <a:ea typeface="Calibri"/>
              </a:rPr>
              <a:t>What requires executive intervention too often?</a:t>
            </a:r>
            <a:endParaRPr b="0" lang="en-US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84" name="Image 1" descr="preencoded.png"/>
          <p:cNvPicPr/>
          <p:nvPr/>
        </p:nvPicPr>
        <p:blipFill>
          <a:blip r:embed="rId2"/>
          <a:stretch/>
        </p:blipFill>
        <p:spPr>
          <a:xfrm>
            <a:off x="457200" y="6263640"/>
            <a:ext cx="347040" cy="338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5" name="Text 14"/>
          <p:cNvSpPr/>
          <p:nvPr/>
        </p:nvSpPr>
        <p:spPr>
          <a:xfrm>
            <a:off x="868680" y="6263640"/>
            <a:ext cx="4571640" cy="33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5b6b82"/>
                </a:solidFill>
                <a:effectLst/>
                <a:uFillTx/>
                <a:latin typeface="Calibri"/>
                <a:ea typeface="Calibri"/>
              </a:rPr>
              <a:t>Proficient Business Services Ltd.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6" name="Text 15"/>
          <p:cNvSpPr/>
          <p:nvPr/>
        </p:nvSpPr>
        <p:spPr>
          <a:xfrm>
            <a:off x="10789920" y="6263640"/>
            <a:ext cx="914040" cy="33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400" strike="noStrike" u="none">
                <a:solidFill>
                  <a:srgbClr val="1e6fd9"/>
                </a:solidFill>
                <a:effectLst/>
                <a:uFillTx/>
                <a:latin typeface="Georgia"/>
                <a:ea typeface="Georgia"/>
              </a:rPr>
              <a:t>06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Image 0" descr="preencoded.png"/>
          <p:cNvPicPr/>
          <p:nvPr/>
        </p:nvPicPr>
        <p:blipFill>
          <a:blip r:embed="rId1"/>
          <a:stretch/>
        </p:blipFill>
        <p:spPr>
          <a:xfrm>
            <a:off x="0" y="0"/>
            <a:ext cx="12188520" cy="2377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8" name="Shape 0"/>
          <p:cNvSpPr/>
          <p:nvPr/>
        </p:nvSpPr>
        <p:spPr>
          <a:xfrm>
            <a:off x="0" y="0"/>
            <a:ext cx="12188520" cy="2377080"/>
          </a:xfrm>
          <a:prstGeom prst="rect">
            <a:avLst/>
          </a:prstGeom>
          <a:solidFill>
            <a:srgbClr val="0b1f3a">
              <a:alpha val="70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9" name="Text 1"/>
          <p:cNvSpPr/>
          <p:nvPr/>
        </p:nvSpPr>
        <p:spPr>
          <a:xfrm>
            <a:off x="548640" y="685800"/>
            <a:ext cx="91436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400" strike="noStrike" u="none">
                <a:solidFill>
                  <a:srgbClr val="5fb4f5"/>
                </a:solidFill>
                <a:effectLst/>
                <a:uFillTx/>
                <a:latin typeface="Calibri"/>
                <a:ea typeface="Calibri"/>
              </a:rPr>
              <a:t>WHAT IT MEANS FOR PBS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" name="Text 2"/>
          <p:cNvSpPr/>
          <p:nvPr/>
        </p:nvSpPr>
        <p:spPr>
          <a:xfrm>
            <a:off x="548640" y="1005840"/>
            <a:ext cx="1097244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4000" strike="noStrike" u="none">
                <a:solidFill>
                  <a:srgbClr val="ffffff"/>
                </a:solidFill>
                <a:effectLst/>
                <a:uFillTx/>
                <a:latin typeface="Georgia"/>
                <a:ea typeface="Georgia"/>
              </a:rPr>
              <a:t>Sustainable growth</a:t>
            </a:r>
            <a:endParaRPr b="0" lang="en-US" sz="4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1" name="anim016a"/>
          <p:cNvSpPr/>
          <p:nvPr/>
        </p:nvSpPr>
        <p:spPr>
          <a:xfrm>
            <a:off x="548640" y="2834640"/>
            <a:ext cx="3520080" cy="3108600"/>
          </a:xfrm>
          <a:prstGeom prst="rect">
            <a:avLst/>
          </a:prstGeom>
          <a:solidFill>
            <a:srgbClr val="eaf3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2" name="anim016b"/>
          <p:cNvSpPr/>
          <p:nvPr/>
        </p:nvSpPr>
        <p:spPr>
          <a:xfrm>
            <a:off x="548640" y="2834640"/>
            <a:ext cx="3520080" cy="91080"/>
          </a:xfrm>
          <a:prstGeom prst="rect">
            <a:avLst/>
          </a:prstGeom>
          <a:solidFill>
            <a:srgbClr val="1e6fd9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3" name="anim016c"/>
          <p:cNvSpPr/>
          <p:nvPr/>
        </p:nvSpPr>
        <p:spPr>
          <a:xfrm>
            <a:off x="868680" y="3200400"/>
            <a:ext cx="292572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600" strike="noStrike" u="none">
                <a:solidFill>
                  <a:srgbClr val="0b1f3a"/>
                </a:solidFill>
                <a:effectLst/>
                <a:uFillTx/>
                <a:latin typeface="Georgia"/>
                <a:ea typeface="Georgia"/>
              </a:rPr>
              <a:t>Financial</a:t>
            </a:r>
            <a:endParaRPr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4" name="anim016d"/>
          <p:cNvSpPr/>
          <p:nvPr/>
        </p:nvSpPr>
        <p:spPr>
          <a:xfrm>
            <a:off x="868680" y="3886200"/>
            <a:ext cx="2925720" cy="164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000" strike="noStrike" u="none">
                <a:solidFill>
                  <a:srgbClr val="1b2a41"/>
                </a:solidFill>
                <a:effectLst/>
                <a:uFillTx/>
                <a:latin typeface="Calibri"/>
                <a:ea typeface="Calibri"/>
              </a:rPr>
              <a:t>Profitable work and healthy cash flow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5" name="anim017a"/>
          <p:cNvSpPr/>
          <p:nvPr/>
        </p:nvSpPr>
        <p:spPr>
          <a:xfrm>
            <a:off x="4297680" y="2834640"/>
            <a:ext cx="3520080" cy="3108600"/>
          </a:xfrm>
          <a:prstGeom prst="rect">
            <a:avLst/>
          </a:prstGeom>
          <a:solidFill>
            <a:srgbClr val="eaf3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" name="anim017b"/>
          <p:cNvSpPr/>
          <p:nvPr/>
        </p:nvSpPr>
        <p:spPr>
          <a:xfrm>
            <a:off x="4297680" y="2834640"/>
            <a:ext cx="3520080" cy="91080"/>
          </a:xfrm>
          <a:prstGeom prst="rect">
            <a:avLst/>
          </a:prstGeom>
          <a:solidFill>
            <a:srgbClr val="1e6fd9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7" name="anim017c"/>
          <p:cNvSpPr/>
          <p:nvPr/>
        </p:nvSpPr>
        <p:spPr>
          <a:xfrm>
            <a:off x="4617720" y="3200400"/>
            <a:ext cx="292572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600" strike="noStrike" u="none">
                <a:solidFill>
                  <a:srgbClr val="0b1f3a"/>
                </a:solidFill>
                <a:effectLst/>
                <a:uFillTx/>
                <a:latin typeface="Georgia"/>
                <a:ea typeface="Georgia"/>
              </a:rPr>
              <a:t>Delivery</a:t>
            </a:r>
            <a:endParaRPr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8" name="anim017d"/>
          <p:cNvSpPr/>
          <p:nvPr/>
        </p:nvSpPr>
        <p:spPr>
          <a:xfrm>
            <a:off x="4617720" y="3886200"/>
            <a:ext cx="2925720" cy="164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000" strike="noStrike" u="none">
                <a:solidFill>
                  <a:srgbClr val="1b2a41"/>
                </a:solidFill>
                <a:effectLst/>
                <a:uFillTx/>
                <a:latin typeface="Calibri"/>
                <a:ea typeface="Calibri"/>
              </a:rPr>
              <a:t>Reliable delivery and consistent client service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9" name="anim018a"/>
          <p:cNvSpPr/>
          <p:nvPr/>
        </p:nvSpPr>
        <p:spPr>
          <a:xfrm>
            <a:off x="8046720" y="2834640"/>
            <a:ext cx="3520080" cy="3108600"/>
          </a:xfrm>
          <a:prstGeom prst="rect">
            <a:avLst/>
          </a:prstGeom>
          <a:solidFill>
            <a:srgbClr val="eaf3f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0" name="anim018b"/>
          <p:cNvSpPr/>
          <p:nvPr/>
        </p:nvSpPr>
        <p:spPr>
          <a:xfrm>
            <a:off x="8046720" y="2834640"/>
            <a:ext cx="3520080" cy="91080"/>
          </a:xfrm>
          <a:prstGeom prst="rect">
            <a:avLst/>
          </a:prstGeom>
          <a:solidFill>
            <a:srgbClr val="1e6fd9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1" name="anim018c"/>
          <p:cNvSpPr/>
          <p:nvPr/>
        </p:nvSpPr>
        <p:spPr>
          <a:xfrm>
            <a:off x="8366760" y="3200400"/>
            <a:ext cx="292572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600" strike="noStrike" u="none">
                <a:solidFill>
                  <a:srgbClr val="0b1f3a"/>
                </a:solidFill>
                <a:effectLst/>
                <a:uFillTx/>
                <a:latin typeface="Georgia"/>
                <a:ea typeface="Georgia"/>
              </a:rPr>
              <a:t>Capacity</a:t>
            </a:r>
            <a:endParaRPr b="0" lang="en-US" sz="2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2" name="anim018d"/>
          <p:cNvSpPr/>
          <p:nvPr/>
        </p:nvSpPr>
        <p:spPr>
          <a:xfrm>
            <a:off x="8366760" y="3886200"/>
            <a:ext cx="2925720" cy="164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000" strike="noStrike" u="none">
                <a:solidFill>
                  <a:srgbClr val="1b2a41"/>
                </a:solidFill>
                <a:effectLst/>
                <a:uFillTx/>
                <a:latin typeface="Calibri"/>
                <a:ea typeface="Calibri"/>
              </a:rPr>
              <a:t>People and systems that can support greater demand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03" name="Image 1" descr="preencoded.png"/>
          <p:cNvPicPr/>
          <p:nvPr/>
        </p:nvPicPr>
        <p:blipFill>
          <a:blip r:embed="rId2"/>
          <a:stretch/>
        </p:blipFill>
        <p:spPr>
          <a:xfrm>
            <a:off x="457200" y="6263640"/>
            <a:ext cx="347040" cy="338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4" name="Text 15"/>
          <p:cNvSpPr/>
          <p:nvPr/>
        </p:nvSpPr>
        <p:spPr>
          <a:xfrm>
            <a:off x="868680" y="6263640"/>
            <a:ext cx="4571640" cy="33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5b6b82"/>
                </a:solidFill>
                <a:effectLst/>
                <a:uFillTx/>
                <a:latin typeface="Calibri"/>
                <a:ea typeface="Calibri"/>
              </a:rPr>
              <a:t>Proficient Business Services Ltd.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5" name="Text 16"/>
          <p:cNvSpPr/>
          <p:nvPr/>
        </p:nvSpPr>
        <p:spPr>
          <a:xfrm>
            <a:off x="10789920" y="6263640"/>
            <a:ext cx="914040" cy="33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400" strike="noStrike" u="none">
                <a:solidFill>
                  <a:srgbClr val="1e6fd9"/>
                </a:solidFill>
                <a:effectLst/>
                <a:uFillTx/>
                <a:latin typeface="Georgia"/>
                <a:ea typeface="Georgia"/>
              </a:rPr>
              <a:t>07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b1f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ext 0"/>
          <p:cNvSpPr/>
          <p:nvPr/>
        </p:nvSpPr>
        <p:spPr>
          <a:xfrm>
            <a:off x="548640" y="457200"/>
            <a:ext cx="73148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400" strike="noStrike" u="none">
                <a:solidFill>
                  <a:srgbClr val="5fb4f5"/>
                </a:solidFill>
                <a:effectLst/>
                <a:uFillTx/>
                <a:latin typeface="Calibri"/>
                <a:ea typeface="Calibri"/>
              </a:rPr>
              <a:t>FOCUS</a:t>
            </a:r>
            <a:endParaRPr b="0" lang="en-US" sz="13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7" name="Text 1"/>
          <p:cNvSpPr/>
          <p:nvPr/>
        </p:nvSpPr>
        <p:spPr>
          <a:xfrm>
            <a:off x="548640" y="777240"/>
            <a:ext cx="1097244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800" strike="noStrike" u="none">
                <a:solidFill>
                  <a:srgbClr val="ffffff"/>
                </a:solidFill>
                <a:effectLst/>
                <a:uFillTx/>
                <a:latin typeface="Georgia"/>
                <a:ea typeface="Georgia"/>
              </a:rPr>
              <a:t>Clear priorities require choices</a:t>
            </a:r>
            <a:endParaRPr b="0" lang="en-US" sz="3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8" name="anim019a"/>
          <p:cNvSpPr/>
          <p:nvPr/>
        </p:nvSpPr>
        <p:spPr>
          <a:xfrm>
            <a:off x="548640" y="1920240"/>
            <a:ext cx="5440320" cy="1828440"/>
          </a:xfrm>
          <a:prstGeom prst="rect">
            <a:avLst/>
          </a:prstGeom>
          <a:solidFill>
            <a:srgbClr val="132e5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9" name="anim019b"/>
          <p:cNvSpPr/>
          <p:nvPr/>
        </p:nvSpPr>
        <p:spPr>
          <a:xfrm>
            <a:off x="868680" y="2194560"/>
            <a:ext cx="109692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800" strike="noStrike" u="none">
                <a:solidFill>
                  <a:srgbClr val="5fb4f5"/>
                </a:solidFill>
                <a:effectLst/>
                <a:uFillTx/>
                <a:latin typeface="Georgia"/>
                <a:ea typeface="Georgia"/>
              </a:rPr>
              <a:t>01</a:t>
            </a:r>
            <a:endParaRPr b="0" lang="en-US" sz="2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0" name="anim019c"/>
          <p:cNvSpPr/>
          <p:nvPr/>
        </p:nvSpPr>
        <p:spPr>
          <a:xfrm>
            <a:off x="868680" y="2743200"/>
            <a:ext cx="4845960" cy="86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100" strike="noStrike" u="none">
                <a:solidFill>
                  <a:srgbClr val="ffffff"/>
                </a:solidFill>
                <a:effectLst/>
                <a:uFillTx/>
                <a:latin typeface="Calibri"/>
                <a:ea typeface="Calibri"/>
              </a:rPr>
              <a:t>Which services deserve more attention?</a:t>
            </a:r>
            <a:endParaRPr b="0" lang="en-US" sz="21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1" name="anim020a"/>
          <p:cNvSpPr/>
          <p:nvPr/>
        </p:nvSpPr>
        <p:spPr>
          <a:xfrm>
            <a:off x="6172200" y="1920240"/>
            <a:ext cx="5440320" cy="1828440"/>
          </a:xfrm>
          <a:prstGeom prst="rect">
            <a:avLst/>
          </a:prstGeom>
          <a:solidFill>
            <a:srgbClr val="132e5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2" name="anim020b"/>
          <p:cNvSpPr/>
          <p:nvPr/>
        </p:nvSpPr>
        <p:spPr>
          <a:xfrm>
            <a:off x="6492240" y="2194560"/>
            <a:ext cx="109692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800" strike="noStrike" u="none">
                <a:solidFill>
                  <a:srgbClr val="5fb4f5"/>
                </a:solidFill>
                <a:effectLst/>
                <a:uFillTx/>
                <a:latin typeface="Georgia"/>
                <a:ea typeface="Georgia"/>
              </a:rPr>
              <a:t>02</a:t>
            </a:r>
            <a:endParaRPr b="0" lang="en-US" sz="2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3" name="anim020c"/>
          <p:cNvSpPr/>
          <p:nvPr/>
        </p:nvSpPr>
        <p:spPr>
          <a:xfrm>
            <a:off x="6492240" y="2743200"/>
            <a:ext cx="4845960" cy="86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100" strike="noStrike" u="none">
                <a:solidFill>
                  <a:srgbClr val="ffffff"/>
                </a:solidFill>
                <a:effectLst/>
                <a:uFillTx/>
                <a:latin typeface="Calibri"/>
                <a:ea typeface="Calibri"/>
              </a:rPr>
              <a:t>Where can we improve what we already offer?</a:t>
            </a:r>
            <a:endParaRPr b="0" lang="en-US" sz="21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4" name="anim021a"/>
          <p:cNvSpPr/>
          <p:nvPr/>
        </p:nvSpPr>
        <p:spPr>
          <a:xfrm>
            <a:off x="548640" y="3977640"/>
            <a:ext cx="5440320" cy="1828440"/>
          </a:xfrm>
          <a:prstGeom prst="rect">
            <a:avLst/>
          </a:prstGeom>
          <a:solidFill>
            <a:srgbClr val="132e5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5" name="anim021b"/>
          <p:cNvSpPr/>
          <p:nvPr/>
        </p:nvSpPr>
        <p:spPr>
          <a:xfrm>
            <a:off x="868680" y="4251960"/>
            <a:ext cx="109692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800" strike="noStrike" u="none">
                <a:solidFill>
                  <a:srgbClr val="5fb4f5"/>
                </a:solidFill>
                <a:effectLst/>
                <a:uFillTx/>
                <a:latin typeface="Georgia"/>
                <a:ea typeface="Georgia"/>
              </a:rPr>
              <a:t>03</a:t>
            </a:r>
            <a:endParaRPr b="0" lang="en-US" sz="2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6" name="anim021c"/>
          <p:cNvSpPr/>
          <p:nvPr/>
        </p:nvSpPr>
        <p:spPr>
          <a:xfrm>
            <a:off x="868680" y="4800600"/>
            <a:ext cx="4845960" cy="86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100" strike="noStrike" u="none">
                <a:solidFill>
                  <a:srgbClr val="ffffff"/>
                </a:solidFill>
                <a:effectLst/>
                <a:uFillTx/>
                <a:latin typeface="Calibri"/>
                <a:ea typeface="Calibri"/>
              </a:rPr>
              <a:t>What resources would a new commitment require?</a:t>
            </a:r>
            <a:endParaRPr b="0" lang="en-US" sz="21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7" name="anim022a"/>
          <p:cNvSpPr/>
          <p:nvPr/>
        </p:nvSpPr>
        <p:spPr>
          <a:xfrm>
            <a:off x="6172200" y="3977640"/>
            <a:ext cx="5440320" cy="1828440"/>
          </a:xfrm>
          <a:prstGeom prst="rect">
            <a:avLst/>
          </a:prstGeom>
          <a:solidFill>
            <a:srgbClr val="132e5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8" name="anim022b"/>
          <p:cNvSpPr/>
          <p:nvPr/>
        </p:nvSpPr>
        <p:spPr>
          <a:xfrm>
            <a:off x="6492240" y="4251960"/>
            <a:ext cx="109692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800" strike="noStrike" u="none">
                <a:solidFill>
                  <a:srgbClr val="5fb4f5"/>
                </a:solidFill>
                <a:effectLst/>
                <a:uFillTx/>
                <a:latin typeface="Georgia"/>
                <a:ea typeface="Georgia"/>
              </a:rPr>
              <a:t>04</a:t>
            </a:r>
            <a:endParaRPr b="0" lang="en-US" sz="2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9" name="anim022c"/>
          <p:cNvSpPr/>
          <p:nvPr/>
        </p:nvSpPr>
        <p:spPr>
          <a:xfrm>
            <a:off x="6492240" y="4800600"/>
            <a:ext cx="4845960" cy="86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100" strike="noStrike" u="none">
                <a:solidFill>
                  <a:srgbClr val="ffffff"/>
                </a:solidFill>
                <a:effectLst/>
                <a:uFillTx/>
                <a:latin typeface="Calibri"/>
                <a:ea typeface="Calibri"/>
              </a:rPr>
              <a:t>What should we reduce, defer or stop?</a:t>
            </a:r>
            <a:endParaRPr b="0" lang="en-US" sz="21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20" name="Image 0" descr="preencoded.png"/>
          <p:cNvPicPr/>
          <p:nvPr/>
        </p:nvPicPr>
        <p:blipFill>
          <a:blip r:embed="rId1"/>
          <a:stretch/>
        </p:blipFill>
        <p:spPr>
          <a:xfrm>
            <a:off x="457200" y="6263640"/>
            <a:ext cx="347040" cy="338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1" name="Text 14"/>
          <p:cNvSpPr/>
          <p:nvPr/>
        </p:nvSpPr>
        <p:spPr>
          <a:xfrm>
            <a:off x="868680" y="6263640"/>
            <a:ext cx="4571640" cy="33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b8c7dc"/>
                </a:solidFill>
                <a:effectLst/>
                <a:uFillTx/>
                <a:latin typeface="Calibri"/>
                <a:ea typeface="Calibri"/>
              </a:rPr>
              <a:t>Proficient Business Services Ltd.</a:t>
            </a:r>
            <a:endParaRPr b="0" lang="en-US" sz="11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2" name="Text 15"/>
          <p:cNvSpPr/>
          <p:nvPr/>
        </p:nvSpPr>
        <p:spPr>
          <a:xfrm>
            <a:off x="10789920" y="6263640"/>
            <a:ext cx="914040" cy="33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400" strike="noStrike" u="none">
                <a:solidFill>
                  <a:srgbClr val="5fb4f5"/>
                </a:solidFill>
                <a:effectLst/>
                <a:uFillTx/>
                <a:latin typeface="Georgia"/>
                <a:ea typeface="Georgia"/>
              </a:rPr>
              <a:t>08</a:t>
            </a:r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Image 0" descr="preencoded.png"/>
          <p:cNvPicPr/>
          <p:nvPr/>
        </p:nvPicPr>
        <p:blipFill>
          <a:blip r:embed="rId1"/>
          <a:stretch/>
        </p:blipFill>
        <p:spPr>
          <a:xfrm>
            <a:off x="7708320" y="0"/>
            <a:ext cx="448020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4" name="Text 0"/>
          <p:cNvSpPr/>
          <p:nvPr/>
        </p:nvSpPr>
        <p:spPr>
          <a:xfrm>
            <a:off x="548640" y="457200"/>
            <a:ext cx="73148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400" strike="noStrike" u="none">
                <a:solidFill>
                  <a:srgbClr val="1e6fd9"/>
                </a:solidFill>
                <a:effectLst/>
                <a:uFillTx/>
                <a:latin typeface="Calibri"/>
                <a:ea typeface="Calibri"/>
              </a:rPr>
              <a:t>YOUR PRESENTATION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5" name="Text 1"/>
          <p:cNvSpPr/>
          <p:nvPr/>
        </p:nvSpPr>
        <p:spPr>
          <a:xfrm>
            <a:off x="548640" y="777240"/>
            <a:ext cx="694908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92500"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200" strike="noStrike" u="none">
                <a:solidFill>
                  <a:srgbClr val="0b1f3a"/>
                </a:solidFill>
                <a:effectLst/>
                <a:uFillTx/>
                <a:latin typeface="Georgia"/>
                <a:ea typeface="Georgia"/>
              </a:rPr>
              <a:t>What each presentation contributes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6" name="anim023a"/>
          <p:cNvSpPr/>
          <p:nvPr/>
        </p:nvSpPr>
        <p:spPr>
          <a:xfrm>
            <a:off x="548640" y="1965960"/>
            <a:ext cx="639720" cy="639720"/>
          </a:xfrm>
          <a:prstGeom prst="ellipse">
            <a:avLst/>
          </a:prstGeom>
          <a:solidFill>
            <a:srgbClr val="1e6fd9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7" name="anim023b"/>
          <p:cNvSpPr/>
          <p:nvPr/>
        </p:nvSpPr>
        <p:spPr>
          <a:xfrm>
            <a:off x="548640" y="1965960"/>
            <a:ext cx="63972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000" strike="noStrike" u="none">
                <a:solidFill>
                  <a:srgbClr val="ffffff"/>
                </a:solidFill>
                <a:effectLst/>
                <a:uFillTx/>
                <a:latin typeface="Georgia"/>
                <a:ea typeface="Georgia"/>
              </a:rPr>
              <a:t>1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8" name="anim023c"/>
          <p:cNvSpPr/>
          <p:nvPr/>
        </p:nvSpPr>
        <p:spPr>
          <a:xfrm>
            <a:off x="1463040" y="1874520"/>
            <a:ext cx="594324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100" strike="noStrike" u="none">
                <a:solidFill>
                  <a:srgbClr val="1b2a41"/>
                </a:solidFill>
                <a:effectLst/>
                <a:uFillTx/>
                <a:latin typeface="Calibri"/>
                <a:ea typeface="Calibri"/>
              </a:rPr>
              <a:t>Q3 results supported by evidence</a:t>
            </a:r>
            <a:endParaRPr b="0" lang="en-US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9" name="anim024a"/>
          <p:cNvSpPr/>
          <p:nvPr/>
        </p:nvSpPr>
        <p:spPr>
          <a:xfrm>
            <a:off x="548640" y="2990160"/>
            <a:ext cx="639720" cy="639720"/>
          </a:xfrm>
          <a:prstGeom prst="ellipse">
            <a:avLst/>
          </a:prstGeom>
          <a:solidFill>
            <a:srgbClr val="1e6fd9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0" name="anim024b"/>
          <p:cNvSpPr/>
          <p:nvPr/>
        </p:nvSpPr>
        <p:spPr>
          <a:xfrm>
            <a:off x="548640" y="2990160"/>
            <a:ext cx="63972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000" strike="noStrike" u="none">
                <a:solidFill>
                  <a:srgbClr val="ffffff"/>
                </a:solidFill>
                <a:effectLst/>
                <a:uFillTx/>
                <a:latin typeface="Georgia"/>
                <a:ea typeface="Georgia"/>
              </a:rPr>
              <a:t>2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1" name="anim024c"/>
          <p:cNvSpPr/>
          <p:nvPr/>
        </p:nvSpPr>
        <p:spPr>
          <a:xfrm>
            <a:off x="1463040" y="2898720"/>
            <a:ext cx="594324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100" strike="noStrike" u="none">
                <a:solidFill>
                  <a:srgbClr val="1b2a41"/>
                </a:solidFill>
                <a:effectLst/>
                <a:uFillTx/>
                <a:latin typeface="Calibri"/>
                <a:ea typeface="Calibri"/>
              </a:rPr>
              <a:t>Constraints and their effect on performance</a:t>
            </a:r>
            <a:endParaRPr b="0" lang="en-US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2" name="anim025a"/>
          <p:cNvSpPr/>
          <p:nvPr/>
        </p:nvSpPr>
        <p:spPr>
          <a:xfrm>
            <a:off x="548640" y="4014360"/>
            <a:ext cx="639720" cy="639720"/>
          </a:xfrm>
          <a:prstGeom prst="ellipse">
            <a:avLst/>
          </a:prstGeom>
          <a:solidFill>
            <a:srgbClr val="1e6fd9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3" name="anim025b"/>
          <p:cNvSpPr/>
          <p:nvPr/>
        </p:nvSpPr>
        <p:spPr>
          <a:xfrm>
            <a:off x="548640" y="4014360"/>
            <a:ext cx="63972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000" strike="noStrike" u="none">
                <a:solidFill>
                  <a:srgbClr val="ffffff"/>
                </a:solidFill>
                <a:effectLst/>
                <a:uFillTx/>
                <a:latin typeface="Georgia"/>
                <a:ea typeface="Georgia"/>
              </a:rPr>
              <a:t>3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4" name="anim025c"/>
          <p:cNvSpPr/>
          <p:nvPr/>
        </p:nvSpPr>
        <p:spPr>
          <a:xfrm>
            <a:off x="1463040" y="3922920"/>
            <a:ext cx="594324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100" strike="noStrike" u="none">
                <a:solidFill>
                  <a:srgbClr val="1b2a41"/>
                </a:solidFill>
                <a:effectLst/>
                <a:uFillTx/>
                <a:latin typeface="Calibri"/>
                <a:ea typeface="Calibri"/>
              </a:rPr>
              <a:t>Recommendations and resource requirements</a:t>
            </a:r>
            <a:endParaRPr b="0" lang="en-US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5" name="anim026a"/>
          <p:cNvSpPr/>
          <p:nvPr/>
        </p:nvSpPr>
        <p:spPr>
          <a:xfrm>
            <a:off x="548640" y="5038200"/>
            <a:ext cx="639720" cy="639720"/>
          </a:xfrm>
          <a:prstGeom prst="ellipse">
            <a:avLst/>
          </a:prstGeom>
          <a:solidFill>
            <a:srgbClr val="1e6fd9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6" name="anim026b"/>
          <p:cNvSpPr/>
          <p:nvPr/>
        </p:nvSpPr>
        <p:spPr>
          <a:xfrm>
            <a:off x="548640" y="5038200"/>
            <a:ext cx="63972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000" strike="noStrike" u="none">
                <a:solidFill>
                  <a:srgbClr val="ffffff"/>
                </a:solidFill>
                <a:effectLst/>
                <a:uFillTx/>
                <a:latin typeface="Georgia"/>
                <a:ea typeface="Georgia"/>
              </a:rPr>
              <a:t>4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7" name="anim026c"/>
          <p:cNvSpPr/>
          <p:nvPr/>
        </p:nvSpPr>
        <p:spPr>
          <a:xfrm>
            <a:off x="1463040" y="4946760"/>
            <a:ext cx="594324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100" strike="noStrike" u="none">
                <a:solidFill>
                  <a:srgbClr val="1b2a41"/>
                </a:solidFill>
                <a:effectLst/>
                <a:uFillTx/>
                <a:latin typeface="Calibri"/>
                <a:ea typeface="Calibri"/>
              </a:rPr>
              <a:t>Questions for collective executive consideration</a:t>
            </a:r>
            <a:endParaRPr b="0" lang="en-US" sz="2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38" name="Image 1" descr="preencoded.png"/>
          <p:cNvPicPr/>
          <p:nvPr/>
        </p:nvPicPr>
        <p:blipFill>
          <a:blip r:embed="rId2"/>
          <a:stretch/>
        </p:blipFill>
        <p:spPr>
          <a:xfrm>
            <a:off x="457200" y="6263640"/>
            <a:ext cx="347040" cy="338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9" name="Text 14"/>
          <p:cNvSpPr/>
          <p:nvPr/>
        </p:nvSpPr>
        <p:spPr>
          <a:xfrm>
            <a:off x="868680" y="6263640"/>
            <a:ext cx="4571640" cy="33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5b6b82"/>
                </a:solidFill>
                <a:effectLst/>
                <a:uFillTx/>
                <a:latin typeface="Calibri"/>
                <a:ea typeface="Calibri"/>
              </a:rPr>
              <a:t>Proficient Business Services Ltd.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0" name="Text 15"/>
          <p:cNvSpPr/>
          <p:nvPr/>
        </p:nvSpPr>
        <p:spPr>
          <a:xfrm>
            <a:off x="10789920" y="6263640"/>
            <a:ext cx="914040" cy="33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400" strike="noStrike" u="none">
                <a:solidFill>
                  <a:srgbClr val="1e6fd9"/>
                </a:solidFill>
                <a:effectLst/>
                <a:uFillTx/>
                <a:latin typeface="Georgia"/>
                <a:ea typeface="Georgia"/>
              </a:rPr>
              <a:t>09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b1f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Image 0" descr="preencoded.png"/>
          <p:cNvPicPr/>
          <p:nvPr/>
        </p:nvPicPr>
        <p:blipFill>
          <a:blip r:embed="rId1"/>
          <a:stretch/>
        </p:blipFill>
        <p:spPr>
          <a:xfrm>
            <a:off x="0" y="0"/>
            <a:ext cx="493740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2" name="Text 0"/>
          <p:cNvSpPr/>
          <p:nvPr/>
        </p:nvSpPr>
        <p:spPr>
          <a:xfrm>
            <a:off x="5486400" y="548640"/>
            <a:ext cx="64004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400" strike="noStrike" u="none">
                <a:solidFill>
                  <a:srgbClr val="5fb4f5"/>
                </a:solidFill>
                <a:effectLst/>
                <a:uFillTx/>
                <a:latin typeface="Calibri"/>
                <a:ea typeface="Calibri"/>
              </a:rPr>
              <a:t>HOW WE SHOW UP</a:t>
            </a:r>
            <a:endParaRPr b="0" lang="en-US" sz="13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3" name="Text 1"/>
          <p:cNvSpPr/>
          <p:nvPr/>
        </p:nvSpPr>
        <p:spPr>
          <a:xfrm>
            <a:off x="5486400" y="868680"/>
            <a:ext cx="6309000" cy="11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400" strike="noStrike" u="none">
                <a:solidFill>
                  <a:srgbClr val="ffffff"/>
                </a:solidFill>
                <a:effectLst/>
                <a:uFillTx/>
                <a:latin typeface="Georgia"/>
                <a:ea typeface="Georgia"/>
              </a:rPr>
              <a:t>Contributing as an executive team</a:t>
            </a:r>
            <a:endParaRPr b="0" lang="en-US" sz="3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4" name="anim027a"/>
          <p:cNvSpPr/>
          <p:nvPr/>
        </p:nvSpPr>
        <p:spPr>
          <a:xfrm>
            <a:off x="5486400" y="2514600"/>
            <a:ext cx="72720" cy="548280"/>
          </a:xfrm>
          <a:prstGeom prst="rect">
            <a:avLst/>
          </a:prstGeom>
          <a:solidFill>
            <a:srgbClr val="5fb4f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5" name="anim027b"/>
          <p:cNvSpPr/>
          <p:nvPr/>
        </p:nvSpPr>
        <p:spPr>
          <a:xfrm>
            <a:off x="5806440" y="2377440"/>
            <a:ext cx="594324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100" strike="noStrike" u="none">
                <a:solidFill>
                  <a:srgbClr val="ffffff"/>
                </a:solidFill>
                <a:effectLst/>
                <a:uFillTx/>
                <a:latin typeface="Calibri"/>
                <a:ea typeface="Calibri"/>
              </a:rPr>
              <a:t>Consider the effect on the whole business.</a:t>
            </a:r>
            <a:endParaRPr b="0" lang="en-US" sz="21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6" name="anim028a"/>
          <p:cNvSpPr/>
          <p:nvPr/>
        </p:nvSpPr>
        <p:spPr>
          <a:xfrm>
            <a:off x="5486400" y="3429000"/>
            <a:ext cx="72720" cy="548280"/>
          </a:xfrm>
          <a:prstGeom prst="rect">
            <a:avLst/>
          </a:prstGeom>
          <a:solidFill>
            <a:srgbClr val="5fb4f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7" name="anim028b"/>
          <p:cNvSpPr/>
          <p:nvPr/>
        </p:nvSpPr>
        <p:spPr>
          <a:xfrm>
            <a:off x="5806440" y="3291840"/>
            <a:ext cx="594324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100" strike="noStrike" u="none">
                <a:solidFill>
                  <a:srgbClr val="ffffff"/>
                </a:solidFill>
                <a:effectLst/>
                <a:uFillTx/>
                <a:latin typeface="Calibri"/>
                <a:ea typeface="Calibri"/>
              </a:rPr>
              <a:t>Challenge recommendations respectfully.</a:t>
            </a:r>
            <a:endParaRPr b="0" lang="en-US" sz="21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8" name="anim029a"/>
          <p:cNvSpPr/>
          <p:nvPr/>
        </p:nvSpPr>
        <p:spPr>
          <a:xfrm>
            <a:off x="5486400" y="4343400"/>
            <a:ext cx="72720" cy="548280"/>
          </a:xfrm>
          <a:prstGeom prst="rect">
            <a:avLst/>
          </a:prstGeom>
          <a:solidFill>
            <a:srgbClr val="5fb4f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9" name="anim029b"/>
          <p:cNvSpPr/>
          <p:nvPr/>
        </p:nvSpPr>
        <p:spPr>
          <a:xfrm>
            <a:off x="5806440" y="4206240"/>
            <a:ext cx="594324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100" strike="noStrike" u="none">
                <a:solidFill>
                  <a:srgbClr val="ffffff"/>
                </a:solidFill>
                <a:effectLst/>
                <a:uFillTx/>
                <a:latin typeface="Calibri"/>
                <a:ea typeface="Calibri"/>
              </a:rPr>
              <a:t>Take ownership of gaps within our areas.</a:t>
            </a:r>
            <a:endParaRPr b="0" lang="en-US" sz="21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0" name="anim030a"/>
          <p:cNvSpPr/>
          <p:nvPr/>
        </p:nvSpPr>
        <p:spPr>
          <a:xfrm>
            <a:off x="5486400" y="5257800"/>
            <a:ext cx="72720" cy="548280"/>
          </a:xfrm>
          <a:prstGeom prst="rect">
            <a:avLst/>
          </a:prstGeom>
          <a:solidFill>
            <a:srgbClr val="5fb4f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1" name="anim030b"/>
          <p:cNvSpPr/>
          <p:nvPr/>
        </p:nvSpPr>
        <p:spPr>
          <a:xfrm>
            <a:off x="5806440" y="5120640"/>
            <a:ext cx="594324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100" strike="noStrike" u="none">
                <a:solidFill>
                  <a:srgbClr val="ffffff"/>
                </a:solidFill>
                <a:effectLst/>
                <a:uFillTx/>
                <a:latin typeface="Calibri"/>
                <a:ea typeface="Calibri"/>
              </a:rPr>
              <a:t>Follow through on the decisions we agree.</a:t>
            </a:r>
            <a:endParaRPr b="0" lang="en-US" sz="21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52" name="Image 1" descr="preencoded.png"/>
          <p:cNvPicPr/>
          <p:nvPr/>
        </p:nvPicPr>
        <p:blipFill>
          <a:blip r:embed="rId2"/>
          <a:stretch/>
        </p:blipFill>
        <p:spPr>
          <a:xfrm>
            <a:off x="5486400" y="6263640"/>
            <a:ext cx="347040" cy="338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3" name="Text 10"/>
          <p:cNvSpPr/>
          <p:nvPr/>
        </p:nvSpPr>
        <p:spPr>
          <a:xfrm>
            <a:off x="5897880" y="6263640"/>
            <a:ext cx="4571640" cy="33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b8c7dc"/>
                </a:solidFill>
                <a:effectLst/>
                <a:uFillTx/>
                <a:latin typeface="Calibri"/>
                <a:ea typeface="Calibri"/>
              </a:rPr>
              <a:t>Proficient Business Services Ltd.</a:t>
            </a:r>
            <a:endParaRPr b="0" lang="en-US" sz="11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4" name="Text 11"/>
          <p:cNvSpPr/>
          <p:nvPr/>
        </p:nvSpPr>
        <p:spPr>
          <a:xfrm>
            <a:off x="10789920" y="6263640"/>
            <a:ext cx="914040" cy="33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400" strike="noStrike" u="none">
                <a:solidFill>
                  <a:srgbClr val="5fb4f5"/>
                </a:solidFill>
                <a:effectLst/>
                <a:uFillTx/>
                <a:latin typeface="Georgia"/>
                <a:ea typeface="Georgia"/>
              </a:rPr>
              <a:t>10</a:t>
            </a:r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Text 0"/>
          <p:cNvSpPr/>
          <p:nvPr/>
        </p:nvSpPr>
        <p:spPr>
          <a:xfrm>
            <a:off x="548640" y="457200"/>
            <a:ext cx="73148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400" strike="noStrike" u="none">
                <a:solidFill>
                  <a:srgbClr val="1e6fd9"/>
                </a:solidFill>
                <a:effectLst/>
                <a:uFillTx/>
                <a:latin typeface="Calibri"/>
                <a:ea typeface="Calibri"/>
              </a:rPr>
              <a:t>ARRIVING READY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6" name="Text 1"/>
          <p:cNvSpPr/>
          <p:nvPr/>
        </p:nvSpPr>
        <p:spPr>
          <a:xfrm>
            <a:off x="548640" y="777240"/>
            <a:ext cx="1097244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800" strike="noStrike" u="none">
                <a:solidFill>
                  <a:srgbClr val="0b1f3a"/>
                </a:solidFill>
                <a:effectLst/>
                <a:uFillTx/>
                <a:latin typeface="Georgia"/>
                <a:ea typeface="Georgia"/>
              </a:rPr>
              <a:t>Our preparation for the Q4 meeting</a:t>
            </a:r>
            <a:endParaRPr b="0" lang="en-US" sz="3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7" name="Shape 2"/>
          <p:cNvSpPr/>
          <p:nvPr/>
        </p:nvSpPr>
        <p:spPr>
          <a:xfrm>
            <a:off x="1097280" y="3108960"/>
            <a:ext cx="9966960" cy="360"/>
          </a:xfrm>
          <a:prstGeom prst="line">
            <a:avLst/>
          </a:prstGeom>
          <a:ln w="38100">
            <a:solidFill>
              <a:srgbClr val="5fb4f5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8" name="anim031a"/>
          <p:cNvSpPr/>
          <p:nvPr/>
        </p:nvSpPr>
        <p:spPr>
          <a:xfrm>
            <a:off x="914400" y="2788920"/>
            <a:ext cx="639720" cy="639720"/>
          </a:xfrm>
          <a:prstGeom prst="ellipse">
            <a:avLst/>
          </a:prstGeom>
          <a:solidFill>
            <a:srgbClr val="1e6fd9"/>
          </a:solidFill>
          <a:ln w="50800">
            <a:solidFill>
              <a:srgbClr val="ffff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9" name="anim031b"/>
          <p:cNvSpPr/>
          <p:nvPr/>
        </p:nvSpPr>
        <p:spPr>
          <a:xfrm>
            <a:off x="548640" y="3749040"/>
            <a:ext cx="2559960" cy="1462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000" strike="noStrike" u="none">
                <a:solidFill>
                  <a:srgbClr val="1b2a41"/>
                </a:solidFill>
                <a:effectLst/>
                <a:uFillTx/>
                <a:latin typeface="Calibri"/>
                <a:ea typeface="Calibri"/>
              </a:rPr>
              <a:t>A shared understanding of performance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0" name="anim032a"/>
          <p:cNvSpPr/>
          <p:nvPr/>
        </p:nvSpPr>
        <p:spPr>
          <a:xfrm>
            <a:off x="3749040" y="2788920"/>
            <a:ext cx="639720" cy="639720"/>
          </a:xfrm>
          <a:prstGeom prst="ellipse">
            <a:avLst/>
          </a:prstGeom>
          <a:solidFill>
            <a:srgbClr val="1e6fd9"/>
          </a:solidFill>
          <a:ln w="50800">
            <a:solidFill>
              <a:srgbClr val="ffff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1" name="anim032b"/>
          <p:cNvSpPr/>
          <p:nvPr/>
        </p:nvSpPr>
        <p:spPr>
          <a:xfrm>
            <a:off x="3383280" y="3749040"/>
            <a:ext cx="2559960" cy="1462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000" strike="noStrike" u="none">
                <a:solidFill>
                  <a:srgbClr val="1b2a41"/>
                </a:solidFill>
                <a:effectLst/>
                <a:uFillTx/>
                <a:latin typeface="Calibri"/>
                <a:ea typeface="Calibri"/>
              </a:rPr>
              <a:t>Clear opportunities and constraints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2" name="anim033a"/>
          <p:cNvSpPr/>
          <p:nvPr/>
        </p:nvSpPr>
        <p:spPr>
          <a:xfrm>
            <a:off x="6583680" y="2788920"/>
            <a:ext cx="639720" cy="639720"/>
          </a:xfrm>
          <a:prstGeom prst="ellipse">
            <a:avLst/>
          </a:prstGeom>
          <a:solidFill>
            <a:srgbClr val="1e6fd9"/>
          </a:solidFill>
          <a:ln w="50800">
            <a:solidFill>
              <a:srgbClr val="ffff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3" name="anim033b"/>
          <p:cNvSpPr/>
          <p:nvPr/>
        </p:nvSpPr>
        <p:spPr>
          <a:xfrm>
            <a:off x="6217920" y="3749040"/>
            <a:ext cx="2559960" cy="1462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000" strike="noStrike" u="none">
                <a:solidFill>
                  <a:srgbClr val="1b2a41"/>
                </a:solidFill>
                <a:effectLst/>
                <a:uFillTx/>
                <a:latin typeface="Calibri"/>
                <a:ea typeface="Calibri"/>
              </a:rPr>
              <a:t>Recommendations with resource implications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4" name="anim034a"/>
          <p:cNvSpPr/>
          <p:nvPr/>
        </p:nvSpPr>
        <p:spPr>
          <a:xfrm>
            <a:off x="9418320" y="2788920"/>
            <a:ext cx="639720" cy="639720"/>
          </a:xfrm>
          <a:prstGeom prst="ellipse">
            <a:avLst/>
          </a:prstGeom>
          <a:solidFill>
            <a:srgbClr val="0b1f3a"/>
          </a:solidFill>
          <a:ln w="50800">
            <a:solidFill>
              <a:srgbClr val="ffff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5" name="anim034b"/>
          <p:cNvSpPr/>
          <p:nvPr/>
        </p:nvSpPr>
        <p:spPr>
          <a:xfrm>
            <a:off x="9052560" y="3749040"/>
            <a:ext cx="2559960" cy="1462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000" strike="noStrike" u="none">
                <a:solidFill>
                  <a:srgbClr val="1b2a41"/>
                </a:solidFill>
                <a:effectLst/>
                <a:uFillTx/>
                <a:latin typeface="Calibri"/>
                <a:ea typeface="Calibri"/>
              </a:rPr>
              <a:t>Questions ready for decisions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66" name="Image 0" descr="preencoded.png"/>
          <p:cNvPicPr/>
          <p:nvPr/>
        </p:nvPicPr>
        <p:blipFill>
          <a:blip r:embed="rId1"/>
          <a:stretch/>
        </p:blipFill>
        <p:spPr>
          <a:xfrm>
            <a:off x="457200" y="6263640"/>
            <a:ext cx="347040" cy="338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7" name="Text 11"/>
          <p:cNvSpPr/>
          <p:nvPr/>
        </p:nvSpPr>
        <p:spPr>
          <a:xfrm>
            <a:off x="868680" y="6263640"/>
            <a:ext cx="4571640" cy="33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5b6b82"/>
                </a:solidFill>
                <a:effectLst/>
                <a:uFillTx/>
                <a:latin typeface="Calibri"/>
                <a:ea typeface="Calibri"/>
              </a:rPr>
              <a:t>Proficient Business Services Ltd.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8" name="Text 12"/>
          <p:cNvSpPr/>
          <p:nvPr/>
        </p:nvSpPr>
        <p:spPr>
          <a:xfrm>
            <a:off x="10789920" y="6263640"/>
            <a:ext cx="914040" cy="338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400" strike="noStrike" u="none">
                <a:solidFill>
                  <a:srgbClr val="1e6fd9"/>
                </a:solidFill>
                <a:effectLst/>
                <a:uFillTx/>
                <a:latin typeface="Georgia"/>
                <a:ea typeface="Georgia"/>
              </a:rPr>
              <a:t>11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b1f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Image 0" descr="preencoded.png"/>
          <p:cNvPicPr/>
          <p:nvPr/>
        </p:nvPicPr>
        <p:blipFill>
          <a:blip r:embed="rId1"/>
          <a:stretch/>
        </p:blipFill>
        <p:spPr>
          <a:xfrm>
            <a:off x="0" y="0"/>
            <a:ext cx="1218852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0" name="Shape 0"/>
          <p:cNvSpPr/>
          <p:nvPr/>
        </p:nvSpPr>
        <p:spPr>
          <a:xfrm>
            <a:off x="0" y="0"/>
            <a:ext cx="12188520" cy="6857640"/>
          </a:xfrm>
          <a:prstGeom prst="rect">
            <a:avLst/>
          </a:prstGeom>
          <a:solidFill>
            <a:srgbClr val="0b1f3a">
              <a:alpha val="82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71" name="Image 1" descr="preencoded.png"/>
          <p:cNvPicPr/>
          <p:nvPr/>
        </p:nvPicPr>
        <p:blipFill>
          <a:blip r:embed="rId2"/>
          <a:stretch/>
        </p:blipFill>
        <p:spPr>
          <a:xfrm>
            <a:off x="5641920" y="731520"/>
            <a:ext cx="914040" cy="8866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2" name="Text 1"/>
          <p:cNvSpPr/>
          <p:nvPr/>
        </p:nvSpPr>
        <p:spPr>
          <a:xfrm>
            <a:off x="731520" y="2011680"/>
            <a:ext cx="107254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pc="499" strike="noStrike" u="none">
                <a:solidFill>
                  <a:srgbClr val="5fb4f5"/>
                </a:solidFill>
                <a:effectLst/>
                <a:uFillTx/>
                <a:latin typeface="Calibri"/>
                <a:ea typeface="Calibri"/>
              </a:rPr>
              <a:t>OUR RESPONSIBILITY OVER THE NEXT FIVE WEEKS</a:t>
            </a:r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3" name="anim035"/>
          <p:cNvSpPr/>
          <p:nvPr/>
        </p:nvSpPr>
        <p:spPr>
          <a:xfrm>
            <a:off x="1280160" y="2560320"/>
            <a:ext cx="9628200" cy="20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3600" strike="noStrike" u="none">
                <a:solidFill>
                  <a:srgbClr val="ffffff"/>
                </a:solidFill>
                <a:effectLst/>
                <a:uFillTx/>
                <a:latin typeface="Georgia"/>
                <a:ea typeface="Georgia"/>
              </a:rPr>
              <a:t>What does PBS most need from us as an executive team to move forward successfully?</a:t>
            </a:r>
            <a:endParaRPr b="0" lang="en-US" sz="3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4" name="anim036"/>
          <p:cNvSpPr/>
          <p:nvPr/>
        </p:nvSpPr>
        <p:spPr>
          <a:xfrm>
            <a:off x="731520" y="5029200"/>
            <a:ext cx="1072548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en-US" sz="2400" strike="noStrike" u="none">
                <a:solidFill>
                  <a:srgbClr val="5fb4f5"/>
                </a:solidFill>
                <a:effectLst/>
                <a:uFillTx/>
                <a:latin typeface="Georgia"/>
                <a:ea typeface="Georgia"/>
              </a:rPr>
              <a:t>Thank you</a:t>
            </a:r>
            <a:endParaRPr b="0" lang="en-US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LibreOffice/25.2.6.2$Linux_X86_64 LibreOffice_project/520$Build-2</Application>
  <AppVersion>15.0000</AppVersion>
  <Words>0</Words>
  <Paragraphs>0</Paragraphs>
  <Company>PptxGenJS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2026-10-29T01:20:50Z</dcterms:created>
  <dc:creator>PptxGenJS</dc:creator>
  <dc:description/>
  <dc:language>en-US</dc:language>
  <cp:lastModifiedBy>PptxGenJS</cp:lastModifiedBy>
  <dcterms:modified xsi:type="dcterms:W3CDTF">2026-10-29T01:20:50Z</dcterms:modified>
  <cp:revision>1</cp:revision>
  <dc:subject>PptxGenJS Presentation</dc:subject>
  <dc:title>PBS Q3 Opening and Strategic Framing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r8>12</vt:r8>
  </property>
  <property fmtid="{D5CDD505-2E9C-101B-9397-08002B2CF9AE}" pid="3" name="PresentationFormat">
    <vt:lpwstr>On-screen Show (16:9)</vt:lpwstr>
  </property>
  <property fmtid="{D5CDD505-2E9C-101B-9397-08002B2CF9AE}" pid="4" name="Slides">
    <vt:r8>12</vt:r8>
  </property>
</Properties>
</file>