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jpeg" ContentType="image/jpeg"/>
  <Override PartName="/ppt/media/image2.png" ContentType="image/pn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slides/slide1.xml" ContentType="application/vnd.openxmlformats-officedocument.presentationml.slide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_rels/notesSlide12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C21A86B2-F9E1-4AD8-AF67-468704B2D687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Good morning. Setting the stage for our Q3 review.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How the next five weeks will work and what we need from each other.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This prepares us for the major Q4 meeting.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Theme: focused growth — services, people and resources behind clear priorities.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A275E56-F683-467E-A1CD-EB433C30F88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Normally one full session for the quarterly review.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This time: presentations spread across the next five weeks.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Each person: results, challenges, recommendations.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Mr. Roberts runs a five-week series to prepare us for Q4.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0846535-6AE6-4F18-9FA3-1ADDD272216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Presentations give a clear picture of the business.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Mr. Roberts helps us see what it means for direction and execution.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Build on each week — if it affects your area, follow up and bring something back.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Arrive at Q4 having done the serious thinking.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1753E8A-91BB-4CF8-9861-4F1B66CB67E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Keep this question in front of us for all five weeks.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Many opportunities — but people, time and money have limits.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Decide where resources make the greatest difference.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Protect the service standard clients expect.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DE5EAF6-FF09-4990-904A-69F000390B7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Recognise the work and the people who stepped up.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Then look carefully at what that effort produced.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Did we deliver? Did clients get the intended experience? Were results as expected?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Find weaknesses in planning or coordination before they repeat.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89FD96D-E483-41BA-AFDE-937800D06A7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Is capacity keeping pace with ambition?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If the same people keep rescuing work — find out why.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Skills, unclear responsibility, process gap or resources?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Establish the cause before choosing the solution.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06AEB70-A301-44C9-A89B-6AD4E79AB61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Growth is more than revenue — profit and cash flow matter.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We must deliver consistently.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Toward Total IT Care: what can clients depend on us for today?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Link commercial opportunity to our ability to deliver.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38C4CBD-7766-41A0-8C8E-8D11073FC80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Everything sounds important on its own.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Together, we must decide what we can realistically support.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New work: who owns it, and what does it displace?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Better tools, handoffs and less rework can lift results without new services.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7D2008E-2035-4D27-AE0E-7BFB700C132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Bring figures, commitments and examples.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Missing information? Say so and what we need.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Explain what went wrong and your recommendation; why things worked.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For opportunities: what it takes and the support needed.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57AB2B4-6EE5-4D6E-B523-12613B1B932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Our areas are connected: sales → delivery → staffing → cash flow.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Ask difficult questions — the goal is a better decision.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Integrity: honest about our position.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Service: own the client experience. Excellence: address gaps.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250EF95-ED2A-455D-AD21-83F170A5577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At Q4: know where PBS stands and what needs collective attention.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Opportunities considered with resources and trade-offs.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Mr. Roberts connects strategy with execution.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Our part: an honest assessment — the basis for priorities, owners and measures.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72ADE6D-9FC0-43DC-AE54-8A8267F1E7D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Leave us with this question.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Bring your perspective, listen carefully, follow up.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Apply Mr. Roberts’ lessons to your leadership and area.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Value shows in the decisions we make and follow through 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Optional (≈5 min): each executive names one issue Q4 must resolve.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94AC9D6-FB1B-4558-BC25-2B3B5C1375A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/>
          <p:cNvPicPr/>
          <p:nvPr/>
        </p:nvPicPr>
        <p:blipFill>
          <a:blip r:embed="rId1"/>
          <a:stretch/>
        </p:blipFill>
        <p:spPr>
          <a:xfrm>
            <a:off x="5669280" y="0"/>
            <a:ext cx="651924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Shape 0"/>
          <p:cNvSpPr/>
          <p:nvPr/>
        </p:nvSpPr>
        <p:spPr>
          <a:xfrm>
            <a:off x="5669280" y="0"/>
            <a:ext cx="109440" cy="6857640"/>
          </a:xfrm>
          <a:prstGeom prst="rect">
            <a:avLst/>
          </a:prstGeom>
          <a:solidFill>
            <a:srgbClr val="5fb4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" name="Image 1" descr="preencoded.png"/>
          <p:cNvPicPr/>
          <p:nvPr/>
        </p:nvPicPr>
        <p:blipFill>
          <a:blip r:embed="rId2"/>
          <a:stretch/>
        </p:blipFill>
        <p:spPr>
          <a:xfrm>
            <a:off x="640080" y="640080"/>
            <a:ext cx="1005480" cy="97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" name="Text 1"/>
          <p:cNvSpPr/>
          <p:nvPr/>
        </p:nvSpPr>
        <p:spPr>
          <a:xfrm>
            <a:off x="640080" y="2194560"/>
            <a:ext cx="48459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601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Q3 MEETING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2"/>
          <p:cNvSpPr/>
          <p:nvPr/>
        </p:nvSpPr>
        <p:spPr>
          <a:xfrm>
            <a:off x="640080" y="2606040"/>
            <a:ext cx="4845960" cy="155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Opening and Strategic Framing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anim001"/>
          <p:cNvSpPr/>
          <p:nvPr/>
        </p:nvSpPr>
        <p:spPr>
          <a:xfrm>
            <a:off x="640080" y="4343400"/>
            <a:ext cx="4845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24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Focused growth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Text 4"/>
          <p:cNvSpPr/>
          <p:nvPr/>
        </p:nvSpPr>
        <p:spPr>
          <a:xfrm>
            <a:off x="640080" y="5212080"/>
            <a:ext cx="48459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d5e1f0"/>
                </a:solidFill>
                <a:effectLst/>
                <a:uFillTx/>
                <a:latin typeface="Calibri"/>
                <a:ea typeface="Calibri"/>
              </a:rPr>
              <a:t>Chenson Johnson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d5e1f0"/>
                </a:solidFill>
                <a:effectLst/>
                <a:uFillTx/>
                <a:latin typeface="Calibri"/>
                <a:ea typeface="Calibri"/>
              </a:rPr>
              <a:t>Chief Visionary Officer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420588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" name="Text 0"/>
          <p:cNvSpPr/>
          <p:nvPr/>
        </p:nvSpPr>
        <p:spPr>
          <a:xfrm>
            <a:off x="4754880" y="640080"/>
            <a:ext cx="68576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1e6fd9"/>
                </a:solidFill>
                <a:effectLst/>
                <a:uFillTx/>
                <a:latin typeface="Calibri"/>
                <a:ea typeface="Calibri"/>
              </a:rPr>
              <a:t>THE NEXT FIVE WEEKS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Text 1"/>
          <p:cNvSpPr/>
          <p:nvPr/>
        </p:nvSpPr>
        <p:spPr>
          <a:xfrm>
            <a:off x="4754880" y="960120"/>
            <a:ext cx="68576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Our approach</a:t>
            </a:r>
            <a:endParaRPr b="0" lang="en-US" sz="3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anim002a"/>
          <p:cNvSpPr/>
          <p:nvPr/>
        </p:nvSpPr>
        <p:spPr>
          <a:xfrm>
            <a:off x="4754880" y="2148840"/>
            <a:ext cx="6857640" cy="1599840"/>
          </a:xfrm>
          <a:prstGeom prst="rect">
            <a:avLst/>
          </a:prstGeom>
          <a:solidFill>
            <a:srgbClr val="eaf3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anim002b"/>
          <p:cNvSpPr/>
          <p:nvPr/>
        </p:nvSpPr>
        <p:spPr>
          <a:xfrm>
            <a:off x="4754880" y="2148840"/>
            <a:ext cx="91080" cy="1599840"/>
          </a:xfrm>
          <a:prstGeom prst="rect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anim002c"/>
          <p:cNvSpPr/>
          <p:nvPr/>
        </p:nvSpPr>
        <p:spPr>
          <a:xfrm>
            <a:off x="5120640" y="2148840"/>
            <a:ext cx="6309000" cy="15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spcAft>
                <a:spcPts val="601"/>
              </a:spcAft>
              <a:tabLst>
                <a:tab algn="l" pos="0"/>
              </a:tabLst>
            </a:pPr>
            <a:r>
              <a:rPr b="1" lang="en-US" sz="24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Q3 review presentations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1"/>
              </a:spcAft>
              <a:tabLst>
                <a:tab algn="l" pos="0"/>
              </a:tabLst>
            </a:pPr>
            <a:r>
              <a:rPr b="0" lang="en-US" sz="18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Each person highlights their area during our business meetings.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anim003a"/>
          <p:cNvSpPr/>
          <p:nvPr/>
        </p:nvSpPr>
        <p:spPr>
          <a:xfrm>
            <a:off x="4754880" y="4069080"/>
            <a:ext cx="6857640" cy="1599840"/>
          </a:xfrm>
          <a:prstGeom prst="rect">
            <a:avLst/>
          </a:prstGeom>
          <a:solidFill>
            <a:srgbClr val="eaf3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anim003b"/>
          <p:cNvSpPr/>
          <p:nvPr/>
        </p:nvSpPr>
        <p:spPr>
          <a:xfrm>
            <a:off x="4754880" y="4069080"/>
            <a:ext cx="91080" cy="1599840"/>
          </a:xfrm>
          <a:prstGeom prst="rect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anim003c"/>
          <p:cNvSpPr/>
          <p:nvPr/>
        </p:nvSpPr>
        <p:spPr>
          <a:xfrm>
            <a:off x="5120640" y="4069080"/>
            <a:ext cx="6309000" cy="15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spcAft>
                <a:spcPts val="601"/>
              </a:spcAft>
              <a:tabLst>
                <a:tab algn="l" pos="0"/>
              </a:tabLst>
            </a:pPr>
            <a:r>
              <a:rPr b="1" lang="en-US" sz="24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Q4 preparation series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1"/>
              </a:spcAft>
              <a:tabLst>
                <a:tab algn="l" pos="0"/>
              </a:tabLst>
            </a:pPr>
            <a:r>
              <a:rPr b="0" lang="en-US" sz="18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Mr. Roberts leads a weekly segment on strategic vision and execution alignment.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" name="Image 1" descr="preencoded.png"/>
          <p:cNvPicPr/>
          <p:nvPr/>
        </p:nvPicPr>
        <p:blipFill>
          <a:blip r:embed="rId2"/>
          <a:stretch/>
        </p:blipFill>
        <p:spPr>
          <a:xfrm>
            <a:off x="475488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Text 8"/>
          <p:cNvSpPr/>
          <p:nvPr/>
        </p:nvSpPr>
        <p:spPr>
          <a:xfrm>
            <a:off x="516636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9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02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fade/>
  </p:transition>
  <p:timing>
    <p:tnLst>
      <p:par>
        <p:cTn id="8" dur="indefinite" restart="never" nodeType="tmRoot">
          <p:childTnLst>
            <p:seq>
              <p:cTn id="9" dur="indefinite" nodeType="mainSeq">
                <p:childTnLst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5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8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1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0"/>
          <p:cNvSpPr/>
          <p:nvPr/>
        </p:nvSpPr>
        <p:spPr>
          <a:xfrm>
            <a:off x="548640" y="45720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1e6fd9"/>
                </a:solidFill>
                <a:effectLst/>
                <a:uFillTx/>
                <a:latin typeface="Calibri"/>
                <a:ea typeface="Calibri"/>
              </a:rPr>
              <a:t>CONNECTED PARTS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1"/>
          <p:cNvSpPr/>
          <p:nvPr/>
        </p:nvSpPr>
        <p:spPr>
          <a:xfrm>
            <a:off x="548640" y="777240"/>
            <a:ext cx="109724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How the sessions work together</a:t>
            </a:r>
            <a:endParaRPr b="0" lang="en-US" sz="3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anim004a"/>
          <p:cNvSpPr/>
          <p:nvPr/>
        </p:nvSpPr>
        <p:spPr>
          <a:xfrm>
            <a:off x="1783080" y="2011680"/>
            <a:ext cx="1096920" cy="10969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anim004b"/>
          <p:cNvSpPr/>
          <p:nvPr/>
        </p:nvSpPr>
        <p:spPr>
          <a:xfrm>
            <a:off x="1783080" y="2011680"/>
            <a:ext cx="109692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6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1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anim004c"/>
          <p:cNvSpPr/>
          <p:nvPr/>
        </p:nvSpPr>
        <p:spPr>
          <a:xfrm>
            <a:off x="548640" y="3383280"/>
            <a:ext cx="35658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Q3 review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anim004d"/>
          <p:cNvSpPr/>
          <p:nvPr/>
        </p:nvSpPr>
        <p:spPr>
          <a:xfrm>
            <a:off x="731520" y="3977640"/>
            <a:ext cx="32000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Establishes where PBS stands.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anim004e"/>
          <p:cNvSpPr/>
          <p:nvPr/>
        </p:nvSpPr>
        <p:spPr>
          <a:xfrm>
            <a:off x="3794760" y="2103120"/>
            <a:ext cx="8226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3600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→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anim005a"/>
          <p:cNvSpPr/>
          <p:nvPr/>
        </p:nvSpPr>
        <p:spPr>
          <a:xfrm>
            <a:off x="5577840" y="2011680"/>
            <a:ext cx="1096920" cy="10969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anim005b"/>
          <p:cNvSpPr/>
          <p:nvPr/>
        </p:nvSpPr>
        <p:spPr>
          <a:xfrm>
            <a:off x="5577840" y="2011680"/>
            <a:ext cx="109692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6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2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anim005c"/>
          <p:cNvSpPr/>
          <p:nvPr/>
        </p:nvSpPr>
        <p:spPr>
          <a:xfrm>
            <a:off x="4343400" y="3383280"/>
            <a:ext cx="35658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Mr. Roberts’ series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anim005d"/>
          <p:cNvSpPr/>
          <p:nvPr/>
        </p:nvSpPr>
        <p:spPr>
          <a:xfrm>
            <a:off x="4526280" y="3977640"/>
            <a:ext cx="32000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Prepares us to evaluate direction and execution.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anim005e"/>
          <p:cNvSpPr/>
          <p:nvPr/>
        </p:nvSpPr>
        <p:spPr>
          <a:xfrm>
            <a:off x="7589520" y="2103120"/>
            <a:ext cx="8226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3600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→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anim006a"/>
          <p:cNvSpPr/>
          <p:nvPr/>
        </p:nvSpPr>
        <p:spPr>
          <a:xfrm>
            <a:off x="9372600" y="2011680"/>
            <a:ext cx="1096920" cy="1096920"/>
          </a:xfrm>
          <a:prstGeom prst="ellipse">
            <a:avLst/>
          </a:prstGeom>
          <a:solidFill>
            <a:srgbClr val="0b1f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anim006b"/>
          <p:cNvSpPr/>
          <p:nvPr/>
        </p:nvSpPr>
        <p:spPr>
          <a:xfrm>
            <a:off x="9372600" y="2011680"/>
            <a:ext cx="109692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6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3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anim006c"/>
          <p:cNvSpPr/>
          <p:nvPr/>
        </p:nvSpPr>
        <p:spPr>
          <a:xfrm>
            <a:off x="8138160" y="3383280"/>
            <a:ext cx="35658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Q4 meeting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anim006d"/>
          <p:cNvSpPr/>
          <p:nvPr/>
        </p:nvSpPr>
        <p:spPr>
          <a:xfrm>
            <a:off x="8321040" y="3977640"/>
            <a:ext cx="32000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Both inform the decisions we bring forward.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3" name="Image 0" descr="preencoded.png"/>
          <p:cNvPicPr/>
          <p:nvPr/>
        </p:nvPicPr>
        <p:blipFill>
          <a:blip r:embed="rId1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" name="Text 16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17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03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fade/>
  </p:transition>
  <p:timing>
    <p:tnLst>
      <p:par>
        <p:cTn id="32" dur="indefinite" restart="never" nodeType="tmRoot">
          <p:childTnLst>
            <p:seq>
              <p:cTn id="33" dur="indefinite" nodeType="mainSeq">
                <p:childTnLst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8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1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7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0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8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1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4" dur="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7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2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5" dur="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8" dur="6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1" dur="6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0"/>
          <p:cNvSpPr/>
          <p:nvPr/>
        </p:nvSpPr>
        <p:spPr>
          <a:xfrm>
            <a:off x="548640" y="548640"/>
            <a:ext cx="182844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“</a:t>
            </a:r>
            <a:endParaRPr b="0" lang="en-US" sz="16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1"/>
          <p:cNvSpPr/>
          <p:nvPr/>
        </p:nvSpPr>
        <p:spPr>
          <a:xfrm>
            <a:off x="1097280" y="1554480"/>
            <a:ext cx="9143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601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OUR CENTRAL QUESTION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anim007"/>
          <p:cNvSpPr/>
          <p:nvPr/>
        </p:nvSpPr>
        <p:spPr>
          <a:xfrm>
            <a:off x="1097280" y="2103120"/>
            <a:ext cx="9966600" cy="274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34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Where should PBS concentrate its efforts and resources to achieve sustainable growth while delivering legendary service?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9" name="Image 0" descr="preencoded.png"/>
          <p:cNvPicPr/>
          <p:nvPr/>
        </p:nvPicPr>
        <p:blipFill>
          <a:blip r:embed="rId1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" name="Text 3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b8c7dc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4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04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transition spd="slow">
    <p:fade/>
  </p:transition>
  <p:timing>
    <p:tnLst>
      <p:par>
        <p:cTn id="82" dur="indefinite" restart="never" nodeType="tmRoot">
          <p:childTnLst>
            <p:seq>
              <p:cTn id="83" dur="indefinite" nodeType="mainSeq">
                <p:childTnLst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af3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0"/>
          <p:cNvSpPr/>
          <p:nvPr/>
        </p:nvSpPr>
        <p:spPr>
          <a:xfrm>
            <a:off x="548640" y="45720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1e6fd9"/>
                </a:solidFill>
                <a:effectLst/>
                <a:uFillTx/>
                <a:latin typeface="Calibri"/>
                <a:ea typeface="Calibri"/>
              </a:rPr>
              <a:t>LOOKING BACK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"/>
          <p:cNvSpPr/>
          <p:nvPr/>
        </p:nvSpPr>
        <p:spPr>
          <a:xfrm>
            <a:off x="548640" y="777240"/>
            <a:ext cx="109724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What we need to learn from Q3</a:t>
            </a:r>
            <a:endParaRPr b="0" lang="en-US" sz="3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anim008a"/>
          <p:cNvSpPr/>
          <p:nvPr/>
        </p:nvSpPr>
        <p:spPr>
          <a:xfrm>
            <a:off x="548640" y="1920240"/>
            <a:ext cx="5440320" cy="182844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76320" dir="5400000" dist="25560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anim008b"/>
          <p:cNvSpPr/>
          <p:nvPr/>
        </p:nvSpPr>
        <p:spPr>
          <a:xfrm>
            <a:off x="868680" y="21945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01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anim008c"/>
          <p:cNvSpPr/>
          <p:nvPr/>
        </p:nvSpPr>
        <p:spPr>
          <a:xfrm>
            <a:off x="868680" y="27432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Results against our commitments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anim009a"/>
          <p:cNvSpPr/>
          <p:nvPr/>
        </p:nvSpPr>
        <p:spPr>
          <a:xfrm>
            <a:off x="6172200" y="1920240"/>
            <a:ext cx="5440320" cy="182844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76320" dir="5400000" dist="25560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anim009b"/>
          <p:cNvSpPr/>
          <p:nvPr/>
        </p:nvSpPr>
        <p:spPr>
          <a:xfrm>
            <a:off x="6492240" y="21945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02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anim009c"/>
          <p:cNvSpPr/>
          <p:nvPr/>
        </p:nvSpPr>
        <p:spPr>
          <a:xfrm>
            <a:off x="6492240" y="27432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What worked and what needs improvement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anim010a"/>
          <p:cNvSpPr/>
          <p:nvPr/>
        </p:nvSpPr>
        <p:spPr>
          <a:xfrm>
            <a:off x="548640" y="3977640"/>
            <a:ext cx="5440320" cy="182844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76320" dir="5400000" dist="25560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anim010b"/>
          <p:cNvSpPr/>
          <p:nvPr/>
        </p:nvSpPr>
        <p:spPr>
          <a:xfrm>
            <a:off x="868680" y="42519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03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anim010c"/>
          <p:cNvSpPr/>
          <p:nvPr/>
        </p:nvSpPr>
        <p:spPr>
          <a:xfrm>
            <a:off x="868680" y="48006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The cost and effort required to deliver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anim011a"/>
          <p:cNvSpPr/>
          <p:nvPr/>
        </p:nvSpPr>
        <p:spPr>
          <a:xfrm>
            <a:off x="6172200" y="3977640"/>
            <a:ext cx="5440320" cy="182844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76320" dir="5400000" dist="25560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anim011b"/>
          <p:cNvSpPr/>
          <p:nvPr/>
        </p:nvSpPr>
        <p:spPr>
          <a:xfrm>
            <a:off x="6492240" y="42519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04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anim011c"/>
          <p:cNvSpPr/>
          <p:nvPr/>
        </p:nvSpPr>
        <p:spPr>
          <a:xfrm>
            <a:off x="6492240" y="48006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Lessons we can apply to future work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6" name="Image 0" descr="preencoded.png"/>
          <p:cNvPicPr/>
          <p:nvPr/>
        </p:nvPicPr>
        <p:blipFill>
          <a:blip r:embed="rId1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7" name="Text 14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15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05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fade/>
  </p:transition>
  <p:timing>
    <p:tnLst>
      <p:par>
        <p:cTn id="89" dur="indefinite" restart="never" nodeType="tmRoot">
          <p:childTnLst>
            <p:seq>
              <p:cTn id="90" dur="indefinite" nodeType="mainSeq">
                <p:childTnLst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5"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8" dur="6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1" dur="6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6" dur="6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9" dur="6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2" dur="6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7" dur="6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0" dur="6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3" dur="6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8" dur="6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1" dur="6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4" dur="6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 0" descr="preencoded.png"/>
          <p:cNvPicPr/>
          <p:nvPr/>
        </p:nvPicPr>
        <p:blipFill>
          <a:blip r:embed="rId1"/>
          <a:stretch/>
        </p:blipFill>
        <p:spPr>
          <a:xfrm>
            <a:off x="7708320" y="0"/>
            <a:ext cx="44802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" name="Text 0"/>
          <p:cNvSpPr/>
          <p:nvPr/>
        </p:nvSpPr>
        <p:spPr>
          <a:xfrm>
            <a:off x="548640" y="45720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1e6fd9"/>
                </a:solidFill>
                <a:effectLst/>
                <a:uFillTx/>
                <a:latin typeface="Calibri"/>
                <a:ea typeface="Calibri"/>
              </a:rPr>
              <a:t>LOOKING WITHIN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1"/>
          <p:cNvSpPr/>
          <p:nvPr/>
        </p:nvSpPr>
        <p:spPr>
          <a:xfrm>
            <a:off x="548640" y="777240"/>
            <a:ext cx="69490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2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Our capacity to deliver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anim012a"/>
          <p:cNvSpPr/>
          <p:nvPr/>
        </p:nvSpPr>
        <p:spPr>
          <a:xfrm>
            <a:off x="548640" y="196596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anim012b"/>
          <p:cNvSpPr/>
          <p:nvPr/>
        </p:nvSpPr>
        <p:spPr>
          <a:xfrm>
            <a:off x="548640" y="196596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1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anim012c"/>
          <p:cNvSpPr/>
          <p:nvPr/>
        </p:nvSpPr>
        <p:spPr>
          <a:xfrm>
            <a:off x="1463040" y="187452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Do our skills match the work we are pursuing?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anim013a"/>
          <p:cNvSpPr/>
          <p:nvPr/>
        </p:nvSpPr>
        <p:spPr>
          <a:xfrm>
            <a:off x="548640" y="299016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anim013b"/>
          <p:cNvSpPr/>
          <p:nvPr/>
        </p:nvSpPr>
        <p:spPr>
          <a:xfrm>
            <a:off x="548640" y="299016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2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anim013c"/>
          <p:cNvSpPr/>
          <p:nvPr/>
        </p:nvSpPr>
        <p:spPr>
          <a:xfrm>
            <a:off x="1463040" y="289872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Can our teams meet existing commitments?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anim014a"/>
          <p:cNvSpPr/>
          <p:nvPr/>
        </p:nvSpPr>
        <p:spPr>
          <a:xfrm>
            <a:off x="548640" y="401436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anim014b"/>
          <p:cNvSpPr/>
          <p:nvPr/>
        </p:nvSpPr>
        <p:spPr>
          <a:xfrm>
            <a:off x="548640" y="401436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3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anim014c"/>
          <p:cNvSpPr/>
          <p:nvPr/>
        </p:nvSpPr>
        <p:spPr>
          <a:xfrm>
            <a:off x="1463040" y="392292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Where do processes or handoffs cause delays?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anim015a"/>
          <p:cNvSpPr/>
          <p:nvPr/>
        </p:nvSpPr>
        <p:spPr>
          <a:xfrm>
            <a:off x="548640" y="503820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anim015b"/>
          <p:cNvSpPr/>
          <p:nvPr/>
        </p:nvSpPr>
        <p:spPr>
          <a:xfrm>
            <a:off x="548640" y="503820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4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anim015c"/>
          <p:cNvSpPr/>
          <p:nvPr/>
        </p:nvSpPr>
        <p:spPr>
          <a:xfrm>
            <a:off x="1463040" y="494676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What requires executive intervention too often?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4" name="Image 1" descr="preencoded.png"/>
          <p:cNvPicPr/>
          <p:nvPr/>
        </p:nvPicPr>
        <p:blipFill>
          <a:blip r:embed="rId2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Text 14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15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06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fade/>
  </p:transition>
  <p:timing>
    <p:tnLst>
      <p:par>
        <p:cTn id="135" dur="indefinite" restart="never" nodeType="tmRoot">
          <p:childTnLst>
            <p:seq>
              <p:cTn id="136" dur="indefinite" nodeType="mainSeq">
                <p:childTnLst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1" dur="6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4" dur="6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7" dur="6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2" dur="6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5" dur="6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8" dur="6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3" dur="6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6" dur="6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9" dur="6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4" dur="6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7" dur="6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0" dur="6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2188520" cy="237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" name="Shape 0"/>
          <p:cNvSpPr/>
          <p:nvPr/>
        </p:nvSpPr>
        <p:spPr>
          <a:xfrm>
            <a:off x="0" y="0"/>
            <a:ext cx="12188520" cy="2377080"/>
          </a:xfrm>
          <a:prstGeom prst="rect">
            <a:avLst/>
          </a:prstGeom>
          <a:solidFill>
            <a:srgbClr val="0b1f3a">
              <a:alpha val="5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1"/>
          <p:cNvSpPr/>
          <p:nvPr/>
        </p:nvSpPr>
        <p:spPr>
          <a:xfrm>
            <a:off x="548640" y="685800"/>
            <a:ext cx="91436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WHAT IT MEANS FOR PBS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2"/>
          <p:cNvSpPr/>
          <p:nvPr/>
        </p:nvSpPr>
        <p:spPr>
          <a:xfrm>
            <a:off x="548640" y="1005840"/>
            <a:ext cx="109724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Sustainable growth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anim016a"/>
          <p:cNvSpPr/>
          <p:nvPr/>
        </p:nvSpPr>
        <p:spPr>
          <a:xfrm>
            <a:off x="548640" y="2834640"/>
            <a:ext cx="3520080" cy="3108600"/>
          </a:xfrm>
          <a:prstGeom prst="rect">
            <a:avLst/>
          </a:prstGeom>
          <a:solidFill>
            <a:srgbClr val="eaf3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anim016b"/>
          <p:cNvSpPr/>
          <p:nvPr/>
        </p:nvSpPr>
        <p:spPr>
          <a:xfrm>
            <a:off x="548640" y="2834640"/>
            <a:ext cx="3520080" cy="91080"/>
          </a:xfrm>
          <a:prstGeom prst="rect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anim016c"/>
          <p:cNvSpPr/>
          <p:nvPr/>
        </p:nvSpPr>
        <p:spPr>
          <a:xfrm>
            <a:off x="868680" y="3200400"/>
            <a:ext cx="29257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Financial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anim016d"/>
          <p:cNvSpPr/>
          <p:nvPr/>
        </p:nvSpPr>
        <p:spPr>
          <a:xfrm>
            <a:off x="868680" y="3886200"/>
            <a:ext cx="2925720" cy="16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Profitable work and healthy cash flow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anim017a"/>
          <p:cNvSpPr/>
          <p:nvPr/>
        </p:nvSpPr>
        <p:spPr>
          <a:xfrm>
            <a:off x="4297680" y="2834640"/>
            <a:ext cx="3520080" cy="3108600"/>
          </a:xfrm>
          <a:prstGeom prst="rect">
            <a:avLst/>
          </a:prstGeom>
          <a:solidFill>
            <a:srgbClr val="eaf3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anim017b"/>
          <p:cNvSpPr/>
          <p:nvPr/>
        </p:nvSpPr>
        <p:spPr>
          <a:xfrm>
            <a:off x="4297680" y="2834640"/>
            <a:ext cx="3520080" cy="91080"/>
          </a:xfrm>
          <a:prstGeom prst="rect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anim017c"/>
          <p:cNvSpPr/>
          <p:nvPr/>
        </p:nvSpPr>
        <p:spPr>
          <a:xfrm>
            <a:off x="4617720" y="3200400"/>
            <a:ext cx="29257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Delivery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anim017d"/>
          <p:cNvSpPr/>
          <p:nvPr/>
        </p:nvSpPr>
        <p:spPr>
          <a:xfrm>
            <a:off x="4617720" y="3886200"/>
            <a:ext cx="2925720" cy="16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Reliable delivery and consistent client service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anim018a"/>
          <p:cNvSpPr/>
          <p:nvPr/>
        </p:nvSpPr>
        <p:spPr>
          <a:xfrm>
            <a:off x="8046720" y="2834640"/>
            <a:ext cx="3520080" cy="3108600"/>
          </a:xfrm>
          <a:prstGeom prst="rect">
            <a:avLst/>
          </a:prstGeom>
          <a:solidFill>
            <a:srgbClr val="eaf3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anim018b"/>
          <p:cNvSpPr/>
          <p:nvPr/>
        </p:nvSpPr>
        <p:spPr>
          <a:xfrm>
            <a:off x="8046720" y="2834640"/>
            <a:ext cx="3520080" cy="91080"/>
          </a:xfrm>
          <a:prstGeom prst="rect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anim018c"/>
          <p:cNvSpPr/>
          <p:nvPr/>
        </p:nvSpPr>
        <p:spPr>
          <a:xfrm>
            <a:off x="8366760" y="3200400"/>
            <a:ext cx="29257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Capacity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anim018d"/>
          <p:cNvSpPr/>
          <p:nvPr/>
        </p:nvSpPr>
        <p:spPr>
          <a:xfrm>
            <a:off x="8366760" y="3886200"/>
            <a:ext cx="2925720" cy="16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People and systems that can support greater demand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3" name="Image 1" descr="preencoded.png"/>
          <p:cNvPicPr/>
          <p:nvPr/>
        </p:nvPicPr>
        <p:blipFill>
          <a:blip r:embed="rId2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" name="Text 15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16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07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fade/>
  </p:transition>
  <p:timing>
    <p:tnLst>
      <p:par>
        <p:cTn id="181" dur="indefinite" restart="never" nodeType="tmRoot">
          <p:childTnLst>
            <p:seq>
              <p:cTn id="182" dur="indefinite" nodeType="mainSeq">
                <p:childTnLst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7" dur="6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0" dur="6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3" dur="6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6" dur="6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1" dur="6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4" dur="6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7" dur="6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0" dur="6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5" dur="6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8" dur="6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1" dur="6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4" dur="6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 0"/>
          <p:cNvSpPr/>
          <p:nvPr/>
        </p:nvSpPr>
        <p:spPr>
          <a:xfrm>
            <a:off x="548640" y="45720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FOCUS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1"/>
          <p:cNvSpPr/>
          <p:nvPr/>
        </p:nvSpPr>
        <p:spPr>
          <a:xfrm>
            <a:off x="548640" y="777240"/>
            <a:ext cx="109724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Clear priorities require choices</a:t>
            </a:r>
            <a:endParaRPr b="0" lang="en-US" sz="3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anim019a"/>
          <p:cNvSpPr/>
          <p:nvPr/>
        </p:nvSpPr>
        <p:spPr>
          <a:xfrm>
            <a:off x="548640" y="1920240"/>
            <a:ext cx="5440320" cy="1828440"/>
          </a:xfrm>
          <a:prstGeom prst="rect">
            <a:avLst/>
          </a:prstGeom>
          <a:solidFill>
            <a:srgbClr val="132e5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anim019b"/>
          <p:cNvSpPr/>
          <p:nvPr/>
        </p:nvSpPr>
        <p:spPr>
          <a:xfrm>
            <a:off x="868680" y="21945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01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anim019c"/>
          <p:cNvSpPr/>
          <p:nvPr/>
        </p:nvSpPr>
        <p:spPr>
          <a:xfrm>
            <a:off x="868680" y="27432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Which services deserve more attention?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anim020a"/>
          <p:cNvSpPr/>
          <p:nvPr/>
        </p:nvSpPr>
        <p:spPr>
          <a:xfrm>
            <a:off x="6172200" y="1920240"/>
            <a:ext cx="5440320" cy="1828440"/>
          </a:xfrm>
          <a:prstGeom prst="rect">
            <a:avLst/>
          </a:prstGeom>
          <a:solidFill>
            <a:srgbClr val="132e5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" name="anim020b"/>
          <p:cNvSpPr/>
          <p:nvPr/>
        </p:nvSpPr>
        <p:spPr>
          <a:xfrm>
            <a:off x="6492240" y="21945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02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anim020c"/>
          <p:cNvSpPr/>
          <p:nvPr/>
        </p:nvSpPr>
        <p:spPr>
          <a:xfrm>
            <a:off x="6492240" y="27432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Where can we improve what we already offer?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anim021a"/>
          <p:cNvSpPr/>
          <p:nvPr/>
        </p:nvSpPr>
        <p:spPr>
          <a:xfrm>
            <a:off x="548640" y="3977640"/>
            <a:ext cx="5440320" cy="1828440"/>
          </a:xfrm>
          <a:prstGeom prst="rect">
            <a:avLst/>
          </a:prstGeom>
          <a:solidFill>
            <a:srgbClr val="132e5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anim021b"/>
          <p:cNvSpPr/>
          <p:nvPr/>
        </p:nvSpPr>
        <p:spPr>
          <a:xfrm>
            <a:off x="868680" y="42519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03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" name="anim021c"/>
          <p:cNvSpPr/>
          <p:nvPr/>
        </p:nvSpPr>
        <p:spPr>
          <a:xfrm>
            <a:off x="868680" y="48006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What resources would a new commitment require?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" name="anim022a"/>
          <p:cNvSpPr/>
          <p:nvPr/>
        </p:nvSpPr>
        <p:spPr>
          <a:xfrm>
            <a:off x="6172200" y="3977640"/>
            <a:ext cx="5440320" cy="1828440"/>
          </a:xfrm>
          <a:prstGeom prst="rect">
            <a:avLst/>
          </a:prstGeom>
          <a:solidFill>
            <a:srgbClr val="132e5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anim022b"/>
          <p:cNvSpPr/>
          <p:nvPr/>
        </p:nvSpPr>
        <p:spPr>
          <a:xfrm>
            <a:off x="6492240" y="42519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04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anim022c"/>
          <p:cNvSpPr/>
          <p:nvPr/>
        </p:nvSpPr>
        <p:spPr>
          <a:xfrm>
            <a:off x="6492240" y="48006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What should we reduce, defer or stop?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0" name="Image 0" descr="preencoded.png"/>
          <p:cNvPicPr/>
          <p:nvPr/>
        </p:nvPicPr>
        <p:blipFill>
          <a:blip r:embed="rId1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1" name="Text 14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b8c7dc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15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08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transition spd="slow">
    <p:fade/>
  </p:transition>
  <p:timing>
    <p:tnLst>
      <p:par>
        <p:cTn id="225" dur="indefinite" restart="never" nodeType="tmRoot">
          <p:childTnLst>
            <p:seq>
              <p:cTn id="226" dur="indefinite" nodeType="mainSeq">
                <p:childTnLst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1" dur="6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4" dur="6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7" dur="6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42" dur="6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45" dur="6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48" dur="6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53" dur="6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56" dur="6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59" dur="6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4" dur="6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7" dur="6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0" dur="6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Image 0" descr="preencoded.png"/>
          <p:cNvPicPr/>
          <p:nvPr/>
        </p:nvPicPr>
        <p:blipFill>
          <a:blip r:embed="rId1"/>
          <a:stretch/>
        </p:blipFill>
        <p:spPr>
          <a:xfrm>
            <a:off x="7708320" y="0"/>
            <a:ext cx="44802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4" name="Text 0"/>
          <p:cNvSpPr/>
          <p:nvPr/>
        </p:nvSpPr>
        <p:spPr>
          <a:xfrm>
            <a:off x="548640" y="45720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1e6fd9"/>
                </a:solidFill>
                <a:effectLst/>
                <a:uFillTx/>
                <a:latin typeface="Calibri"/>
                <a:ea typeface="Calibri"/>
              </a:rPr>
              <a:t>YOUR PRESENTATION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1"/>
          <p:cNvSpPr/>
          <p:nvPr/>
        </p:nvSpPr>
        <p:spPr>
          <a:xfrm>
            <a:off x="548640" y="777240"/>
            <a:ext cx="69490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2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What each presentation contributes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anim023a"/>
          <p:cNvSpPr/>
          <p:nvPr/>
        </p:nvSpPr>
        <p:spPr>
          <a:xfrm>
            <a:off x="548640" y="196596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anim023b"/>
          <p:cNvSpPr/>
          <p:nvPr/>
        </p:nvSpPr>
        <p:spPr>
          <a:xfrm>
            <a:off x="548640" y="196596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1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anim023c"/>
          <p:cNvSpPr/>
          <p:nvPr/>
        </p:nvSpPr>
        <p:spPr>
          <a:xfrm>
            <a:off x="1463040" y="187452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Q3 results supported by evidence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anim024a"/>
          <p:cNvSpPr/>
          <p:nvPr/>
        </p:nvSpPr>
        <p:spPr>
          <a:xfrm>
            <a:off x="548640" y="299016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anim024b"/>
          <p:cNvSpPr/>
          <p:nvPr/>
        </p:nvSpPr>
        <p:spPr>
          <a:xfrm>
            <a:off x="548640" y="299016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2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anim024c"/>
          <p:cNvSpPr/>
          <p:nvPr/>
        </p:nvSpPr>
        <p:spPr>
          <a:xfrm>
            <a:off x="1463040" y="289872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Constraints and their effect on performance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anim025a"/>
          <p:cNvSpPr/>
          <p:nvPr/>
        </p:nvSpPr>
        <p:spPr>
          <a:xfrm>
            <a:off x="548640" y="401436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anim025b"/>
          <p:cNvSpPr/>
          <p:nvPr/>
        </p:nvSpPr>
        <p:spPr>
          <a:xfrm>
            <a:off x="548640" y="401436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3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anim025c"/>
          <p:cNvSpPr/>
          <p:nvPr/>
        </p:nvSpPr>
        <p:spPr>
          <a:xfrm>
            <a:off x="1463040" y="392292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Recommendations and resource requirements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anim026a"/>
          <p:cNvSpPr/>
          <p:nvPr/>
        </p:nvSpPr>
        <p:spPr>
          <a:xfrm>
            <a:off x="548640" y="503820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anim026b"/>
          <p:cNvSpPr/>
          <p:nvPr/>
        </p:nvSpPr>
        <p:spPr>
          <a:xfrm>
            <a:off x="548640" y="503820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4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anim026c"/>
          <p:cNvSpPr/>
          <p:nvPr/>
        </p:nvSpPr>
        <p:spPr>
          <a:xfrm>
            <a:off x="1463040" y="494676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Questions for collective executive consideration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8" name="Image 1" descr="preencoded.png"/>
          <p:cNvPicPr/>
          <p:nvPr/>
        </p:nvPicPr>
        <p:blipFill>
          <a:blip r:embed="rId2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9" name="Text 14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15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09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fade/>
  </p:transition>
  <p:timing>
    <p:tnLst>
      <p:par>
        <p:cTn id="271" dur="indefinite" restart="never" nodeType="tmRoot">
          <p:childTnLst>
            <p:seq>
              <p:cTn id="272" dur="indefinite" nodeType="mainSeq">
                <p:childTnLst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7" dur="6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80" dur="6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83" dur="6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88" dur="6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91" dur="6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94" dur="6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99" dur="6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02" dur="6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05" dur="6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10" dur="6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13" dur="6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16" dur="6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4937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2" name="Text 0"/>
          <p:cNvSpPr/>
          <p:nvPr/>
        </p:nvSpPr>
        <p:spPr>
          <a:xfrm>
            <a:off x="5486400" y="548640"/>
            <a:ext cx="6400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HOW WE SHOW UP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1"/>
          <p:cNvSpPr/>
          <p:nvPr/>
        </p:nvSpPr>
        <p:spPr>
          <a:xfrm>
            <a:off x="5486400" y="868680"/>
            <a:ext cx="630900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Contributing as an executive team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anim027a"/>
          <p:cNvSpPr/>
          <p:nvPr/>
        </p:nvSpPr>
        <p:spPr>
          <a:xfrm>
            <a:off x="5486400" y="2514600"/>
            <a:ext cx="72720" cy="548280"/>
          </a:xfrm>
          <a:prstGeom prst="rect">
            <a:avLst/>
          </a:prstGeom>
          <a:solidFill>
            <a:srgbClr val="5fb4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anim027b"/>
          <p:cNvSpPr/>
          <p:nvPr/>
        </p:nvSpPr>
        <p:spPr>
          <a:xfrm>
            <a:off x="5806440" y="237744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Consider the effect on the whole business.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anim028a"/>
          <p:cNvSpPr/>
          <p:nvPr/>
        </p:nvSpPr>
        <p:spPr>
          <a:xfrm>
            <a:off x="5486400" y="3429000"/>
            <a:ext cx="72720" cy="548280"/>
          </a:xfrm>
          <a:prstGeom prst="rect">
            <a:avLst/>
          </a:prstGeom>
          <a:solidFill>
            <a:srgbClr val="5fb4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anim028b"/>
          <p:cNvSpPr/>
          <p:nvPr/>
        </p:nvSpPr>
        <p:spPr>
          <a:xfrm>
            <a:off x="5806440" y="329184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Challenge recommendations respectfully.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anim029a"/>
          <p:cNvSpPr/>
          <p:nvPr/>
        </p:nvSpPr>
        <p:spPr>
          <a:xfrm>
            <a:off x="5486400" y="4343400"/>
            <a:ext cx="72720" cy="548280"/>
          </a:xfrm>
          <a:prstGeom prst="rect">
            <a:avLst/>
          </a:prstGeom>
          <a:solidFill>
            <a:srgbClr val="5fb4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anim029b"/>
          <p:cNvSpPr/>
          <p:nvPr/>
        </p:nvSpPr>
        <p:spPr>
          <a:xfrm>
            <a:off x="5806440" y="420624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Take ownership of gaps within our areas.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anim030a"/>
          <p:cNvSpPr/>
          <p:nvPr/>
        </p:nvSpPr>
        <p:spPr>
          <a:xfrm>
            <a:off x="5486400" y="5257800"/>
            <a:ext cx="72720" cy="548280"/>
          </a:xfrm>
          <a:prstGeom prst="rect">
            <a:avLst/>
          </a:prstGeom>
          <a:solidFill>
            <a:srgbClr val="5fb4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anim030b"/>
          <p:cNvSpPr/>
          <p:nvPr/>
        </p:nvSpPr>
        <p:spPr>
          <a:xfrm>
            <a:off x="5806440" y="512064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Follow through on the decisions we agree.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52" name="Image 1" descr="preencoded.png"/>
          <p:cNvPicPr/>
          <p:nvPr/>
        </p:nvPicPr>
        <p:blipFill>
          <a:blip r:embed="rId2"/>
          <a:stretch/>
        </p:blipFill>
        <p:spPr>
          <a:xfrm>
            <a:off x="54864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3" name="Text 10"/>
          <p:cNvSpPr/>
          <p:nvPr/>
        </p:nvSpPr>
        <p:spPr>
          <a:xfrm>
            <a:off x="58978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b8c7dc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11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10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transition spd="slow">
    <p:fade/>
  </p:transition>
  <p:timing>
    <p:tnLst>
      <p:par>
        <p:cTn id="317" dur="indefinite" restart="never" nodeType="tmRoot">
          <p:childTnLst>
            <p:seq>
              <p:cTn id="318" dur="indefinite" nodeType="mainSeq">
                <p:childTnLst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23" dur="6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26" dur="6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31" dur="6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34" dur="6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39" dur="6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0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42" dur="6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47" dur="6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50" dur="6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 0"/>
          <p:cNvSpPr/>
          <p:nvPr/>
        </p:nvSpPr>
        <p:spPr>
          <a:xfrm>
            <a:off x="548640" y="45720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1e6fd9"/>
                </a:solidFill>
                <a:effectLst/>
                <a:uFillTx/>
                <a:latin typeface="Calibri"/>
                <a:ea typeface="Calibri"/>
              </a:rPr>
              <a:t>ARRIVING READY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"/>
          <p:cNvSpPr/>
          <p:nvPr/>
        </p:nvSpPr>
        <p:spPr>
          <a:xfrm>
            <a:off x="548640" y="777240"/>
            <a:ext cx="109724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Our preparation for the Q4 meeting</a:t>
            </a:r>
            <a:endParaRPr b="0" lang="en-US" sz="3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Shape 2"/>
          <p:cNvSpPr/>
          <p:nvPr/>
        </p:nvSpPr>
        <p:spPr>
          <a:xfrm>
            <a:off x="1097280" y="3108960"/>
            <a:ext cx="9966960" cy="360"/>
          </a:xfrm>
          <a:prstGeom prst="line">
            <a:avLst/>
          </a:prstGeom>
          <a:ln w="38100">
            <a:solidFill>
              <a:srgbClr val="5fb4f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anim031a"/>
          <p:cNvSpPr/>
          <p:nvPr/>
        </p:nvSpPr>
        <p:spPr>
          <a:xfrm>
            <a:off x="914400" y="2788920"/>
            <a:ext cx="639720" cy="639720"/>
          </a:xfrm>
          <a:prstGeom prst="ellipse">
            <a:avLst/>
          </a:prstGeom>
          <a:solidFill>
            <a:srgbClr val="1e6fd9"/>
          </a:solidFill>
          <a:ln w="508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" name="anim031b"/>
          <p:cNvSpPr/>
          <p:nvPr/>
        </p:nvSpPr>
        <p:spPr>
          <a:xfrm>
            <a:off x="548640" y="3749040"/>
            <a:ext cx="255996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A shared understanding of performance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anim032a"/>
          <p:cNvSpPr/>
          <p:nvPr/>
        </p:nvSpPr>
        <p:spPr>
          <a:xfrm>
            <a:off x="3749040" y="2788920"/>
            <a:ext cx="639720" cy="639720"/>
          </a:xfrm>
          <a:prstGeom prst="ellipse">
            <a:avLst/>
          </a:prstGeom>
          <a:solidFill>
            <a:srgbClr val="1e6fd9"/>
          </a:solidFill>
          <a:ln w="508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anim032b"/>
          <p:cNvSpPr/>
          <p:nvPr/>
        </p:nvSpPr>
        <p:spPr>
          <a:xfrm>
            <a:off x="3383280" y="3749040"/>
            <a:ext cx="255996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Clear opportunities and constraints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anim033a"/>
          <p:cNvSpPr/>
          <p:nvPr/>
        </p:nvSpPr>
        <p:spPr>
          <a:xfrm>
            <a:off x="6583680" y="2788920"/>
            <a:ext cx="639720" cy="639720"/>
          </a:xfrm>
          <a:prstGeom prst="ellipse">
            <a:avLst/>
          </a:prstGeom>
          <a:solidFill>
            <a:srgbClr val="1e6fd9"/>
          </a:solidFill>
          <a:ln w="508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anim033b"/>
          <p:cNvSpPr/>
          <p:nvPr/>
        </p:nvSpPr>
        <p:spPr>
          <a:xfrm>
            <a:off x="6217920" y="3749040"/>
            <a:ext cx="255996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Recommendations with resource implications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anim034a"/>
          <p:cNvSpPr/>
          <p:nvPr/>
        </p:nvSpPr>
        <p:spPr>
          <a:xfrm>
            <a:off x="9418320" y="2788920"/>
            <a:ext cx="639720" cy="639720"/>
          </a:xfrm>
          <a:prstGeom prst="ellipse">
            <a:avLst/>
          </a:prstGeom>
          <a:solidFill>
            <a:srgbClr val="0b1f3a"/>
          </a:solidFill>
          <a:ln w="508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anim034b"/>
          <p:cNvSpPr/>
          <p:nvPr/>
        </p:nvSpPr>
        <p:spPr>
          <a:xfrm>
            <a:off x="9052560" y="3749040"/>
            <a:ext cx="255996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Questions ready for decisions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6" name="Image 0" descr="preencoded.png"/>
          <p:cNvPicPr/>
          <p:nvPr/>
        </p:nvPicPr>
        <p:blipFill>
          <a:blip r:embed="rId1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7" name="Text 11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12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11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fade/>
  </p:transition>
  <p:timing>
    <p:tnLst>
      <p:par>
        <p:cTn id="351" dur="indefinite" restart="never" nodeType="tmRoot">
          <p:childTnLst>
            <p:seq>
              <p:cTn id="352" dur="indefinite" nodeType="mainSeq">
                <p:childTnLst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57" dur="6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60" dur="6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65" dur="6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68" dur="6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73" dur="6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76" dur="6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7" fill="hold">
                      <p:stCondLst>
                        <p:cond delay="indefinite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81" dur="6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84" dur="6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21885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0" name="Shape 0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rgbClr val="0b1f3a">
              <a:alpha val="6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1" name="Image 1" descr="preencoded.png"/>
          <p:cNvPicPr/>
          <p:nvPr/>
        </p:nvPicPr>
        <p:blipFill>
          <a:blip r:embed="rId2"/>
          <a:stretch/>
        </p:blipFill>
        <p:spPr>
          <a:xfrm>
            <a:off x="5641920" y="731520"/>
            <a:ext cx="914040" cy="886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Text 1"/>
          <p:cNvSpPr/>
          <p:nvPr/>
        </p:nvSpPr>
        <p:spPr>
          <a:xfrm>
            <a:off x="731520" y="2011680"/>
            <a:ext cx="107254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499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OUR RESPONSIBILITY OVER THE NEXT FIVE WEEKS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anim035"/>
          <p:cNvSpPr/>
          <p:nvPr/>
        </p:nvSpPr>
        <p:spPr>
          <a:xfrm>
            <a:off x="1280160" y="2560320"/>
            <a:ext cx="96282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36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What does PBS most need from us as an executive team to move forward successfully?</a:t>
            </a:r>
            <a:endParaRPr b="0" lang="en-US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anim036"/>
          <p:cNvSpPr/>
          <p:nvPr/>
        </p:nvSpPr>
        <p:spPr>
          <a:xfrm>
            <a:off x="731520" y="5029200"/>
            <a:ext cx="107254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24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Thank you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transition spd="slow">
    <p:fade/>
  </p:transition>
  <p:timing>
    <p:tnLst>
      <p:par>
        <p:cTn id="385" dur="indefinite" restart="never" nodeType="tmRoot">
          <p:childTnLst>
            <p:seq>
              <p:cTn id="386" dur="indefinite" nodeType="mainSeq">
                <p:childTnLst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91" dur="6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" fill="hold">
                      <p:stCondLst>
                        <p:cond delay="indefinite"/>
                      </p:stCondLst>
                      <p:childTnLst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96" dur="6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2026-10-29T01:27:15Z</dcterms:created>
  <dc:creator>PptxGenJS</dc:creator>
  <dc:description/>
  <dc:language>en-US</dc:language>
  <cp:lastModifiedBy>PptxGenJS</cp:lastModifiedBy>
  <dcterms:modified xsi:type="dcterms:W3CDTF">2026-10-29T01:27:15Z</dcterms:modified>
  <cp:revision>1</cp:revision>
  <dc:subject>PptxGenJS Presentation</dc:subject>
  <dc:title>PBS Q3 Opening and Strategic Framing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12</vt:r8>
  </property>
  <property fmtid="{D5CDD505-2E9C-101B-9397-08002B2CF9AE}" pid="3" name="PresentationFormat">
    <vt:lpwstr>On-screen Show (16:9)</vt:lpwstr>
  </property>
  <property fmtid="{D5CDD505-2E9C-101B-9397-08002B2CF9AE}" pid="4" name="Slides">
    <vt:r8>12</vt:r8>
  </property>
</Properties>
</file>